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(1 דק׳): ״השבוע, ביום שלישי, יש בחירות לכנסת. היום נבין מה זה אומר – ונצביע גם אנחנו!״</a:t>
            </a:r>
          </a:p>
          <a:p>
            <a:pPr rtl="1" algn="r"/>
            <a:r>
              <a:t>הבחירות לכנסת ה-26: יום שלישי, ט״ז בחשוון תשפ״ז, 27.10.2026 (מקור: אתר משרד הפנים, gov.il).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(4 דק׳): כל תלמיד חושב לבד דקה, ואז 3–4 משתפים. כותבים את הרעיונות על הלוח – נחזור אליהם בסוף: ״את כל הדברים האלה מחליטים מי שאנחנו בוחרים.״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מושג (3 דק׳): דמוקרטיה = שלטון העם. העם בוחר את מי שינהיג אותו, וכל קול שווה.</a:t>
            </a:r>
          </a:p>
          <a:p>
            <a:pPr rtl="1" algn="r"/>
            <a:r>
              <a:t>הצבעת ידיים: ״מי כבר שמע את המילה דמוקרטיה?״ ״מי שמע בבית על הבחירות?״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דיון קצר (3 דק׳): ״למה חשוב להצביע? מה קורה אם הרבה אנשים לא מצביעים?״</a:t>
            </a:r>
          </a:p>
          <a:p>
            <a:pPr rtl="1" algn="r"/>
            <a:r>
              <a:t>להדגיש: ההצבעה היא זכות – ויש בה גם אחריות.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מושג (3 דק׳): הכנסת היא הפרלמנט של ישראל, בירושלים. יש בה 120 חברי כנסת. הכנסת מחוקקת חוקים ומפקחת על הממשלה. בוחרים אותה בדרך כלל כל 4 שנים.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סרטון (5 דק׳ כולל עצירה): איך מחוקקים חוק בכנסת? (3:49 דק׳).</a:t>
            </a:r>
          </a:p>
          <a:p>
            <a:pPr rtl="1" algn="r"/>
            <a:r>
              <a:t>אחרי הצפייה: ״מה היו השלבים?״ (הצעת חוק ← הצבעות בכנסת ← חוק). הכנסת מצביעה על חוק כמה פעמים לפני שהוא מאושר.</a:t>
            </a:r>
          </a:p>
          <a:p>
            <a:pPr rtl="1" algn="r"/>
            <a:r>
              <a:t>לפני השיעור: כדאי לצפות בסרטון מראש.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מושג (3 דק׳): מי יכול להצביע? אזרח/ית ישראל, בן/בת 18 ומעלה ביום הבחירות, שרשום/ה בפנקס הבוחרים. מגיעים לקלפי עם תעודה מזהה עם תמונה.</a:t>
            </a:r>
          </a:p>
          <a:p>
            <a:pPr rtl="1" algn="r"/>
            <a:r>
              <a:t>בבחירות האלה: כ-7.3 מיליון בעלי זכות בחירה (אתר משרד הפנים: 7,331,981; ועדת הבחירות, 5.10.2026: 7,336,553 – כמו בקלפי הטריוויה).</a:t>
            </a:r>
          </a:p>
          <a:p>
            <a:pPr rtl="1" algn="r"/>
            <a:r>
              <a:t>שאלה לכיתה: ״בעוד כמה שנים אתם תצביעו לראשונה?״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נכון / לא נכון (4 דק׳): קוראים כל משפט. מי שחושב ״נכון״ – מרים יד / קם. ״לא נכון״ – נשאר לשבת (או כרטיס ירוק/אדום). התשובות בשקופית הבאה.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תשובות: 1. לא נכון – מצביעים מגיל 18. 2. נכון – יום הבחירות הוא יום שבתון: בתי הספר סגורים ורוב העובדים בחופש, כדי שכולם יוכלו להצביע (התחבורה הציבורית פועלת). 3. לא נכון – ההצבעה חשאית (סודית): על הפתק יש רק את האותיות והשם של הרשימה.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תהליך (4 דק׳): מגיעים לקלפי (לפי ההודעה שמקבלים בבית/באתר) ← מזדהים בתעודה מזהה ← מקבלים מעטפה ← מאחורי הפרגוד בוחרים פתק אחד ושמים במעטפה ← מכניסים את המעטפה לקלפי.</a:t>
            </a:r>
          </a:p>
          <a:p>
            <a:pPr rtl="1" algn="r"/>
            <a:r>
              <a:t>להראות לבנים: הפרגוד הוא כדי שאף אחד לא יראה – ההצבעה סודית.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סרטון (4 דק׳): הדרך אל הקלפי (3:00 דק׳), סרטון אנימציה של ועדת הבחירות המרכזית. צולם לבחירות הקודמות (לכנסת ה-25), אבל שלבי ההצבעה זהים.</a:t>
            </a:r>
          </a:p>
          <a:p>
            <a:pPr rtl="1" algn="r"/>
            <a:r>
              <a:t>אחרי הצפייה: ״מה לוקחים לקלפי?״ (תעודה מזהה) ״מה עושים מאחורי הפרגוד?״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מושג (4 דק׳): בבחירות לכנסת מצביעים לרשימה (מפלגה), לא לאדם אחד. לכל רשימה יש אותיות על הפתק.</a:t>
            </a:r>
          </a:p>
          <a:p>
            <a:pPr rtl="1" algn="r"/>
            <a:r>
              <a:t>אחוז החסימה – 3.25%: רשימה צריכה לקבל לפחות 3.25 מכל 100 קולות כשרים כדי להיכנס לכנסת. רשימה שעוברת מקבלת לפחות 4 מושבים.</a:t>
            </a:r>
          </a:p>
          <a:p>
            <a:pPr rtl="1" algn="r"/>
            <a:r>
              <a:t>בציור: 100 ריבועים = 100 קולות. 3 ועוד רבע צבועים.</a:t>
            </a:r>
          </a:p>
          <a:p>
            <a:pPr rtl="1" algn="r"/>
            <a:r>
              <a:t>כמה קולות זה? בבחירות 2022 (הכנסת ה-25) היו 4,764,742 קולות כשרים, ולכן אחוז החסימה היה 154,855 קולות (בערך 155,000). מקור: ועדת הבחירות המרכזית – תוצאות הבחירות לכנסת ה-25 (votes25.bechirot.gov.il), וגם המכון הישראלי לדמוקרטיה.</a:t>
            </a:r>
          </a:p>
          <a:p>
            <a:pPr rtl="1" algn="r"/>
            <a:r>
              <a:t>השנה המספר תלוי בכמה אנשים יצביעו: ככל שיותר מצביעים – צריך יותר קולות. יש יותר בעלי זכות בחירה מאשר ב-2022, ולכן כנראה יידרשו יותר. הערכה של מרכז טאוב (לא מספר רשמי): כ-166,000 קולות אם שיעור ההצבעה יהיה כמו ב-2022, וכ-171,000 אם יצביעו 70%. המספר המדויק ייקבע רק אחרי ספירת הקולות.</a:t>
            </a:r>
          </a:p>
          <a:p>
            <a:pPr rtl="1" algn="r"/>
            <a:r>
              <a:t>שאלה לכיתה: ״אם יותר אנשים יצביעו – יצטרכו יותר קולות או פחות?״ (יותר)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סרטון (3 דק׳): לקראת הבחירות לכנסת ה-26 (2:11 דק׳), סרטון של הכנסת מאוקטובר 2026 עם הנתונים של הבחירות האלה. אפשר לעצור על המספרים ולשאול.</a:t>
            </a:r>
          </a:p>
          <a:p>
            <a:pPr rtl="1" algn="r"/>
            <a:r>
              <a:t>אחרי הצפייה: ״כמה אנשים יכולים להצביע השנה?״ (כ-7.3 מיליון)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מושג (4 דק׳): אחרי הבחירות, הנשיא מטיל על חבר/ת כנסת להרכיב ממשלה. כדי שממשלה תקום צריך תמיכה של רוב בכנסת: לפחות 61 מתוך 120.</a:t>
            </a:r>
          </a:p>
          <a:p>
            <a:pPr rtl="1" algn="r"/>
            <a:r>
              <a:t>בדרך כלל אף רשימה לא מקבלת 61 לבד, ולכן כמה רשימות מתחברות יחד = קואליציה. מי שלא בממשלה = אופוזיציה.</a:t>
            </a:r>
          </a:p>
          <a:p>
            <a:pPr rtl="1" algn="r"/>
            <a:r>
              <a:t>בציור: 120 כיסאות, 61 צבועים = רוב.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סרטון (2 דק׳): דמוקרטיה בקטנה: תהליך הרכבת הממשלה (1:25 דק׳), המכון הישראלי לדמוקרטיה. הסרטון מ-2019, ולכן מופיעים בו הנשיא וראשי הרשימות של אז – זה לא קשור לבחירות השנה.</a:t>
            </a:r>
          </a:p>
          <a:p>
            <a:pPr rtl="1" algn="r"/>
            <a:r>
              <a:t>אחרי הצפייה: ״מי מטיל את המשימה להרכיב ממשלה?״ (הנשיא) ״כמה תומכים צריך?״ (61)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דיון (4 דק׳): ״אנחנו עוד לא בני 18. מה אנחנו כבר יכולים לעשות?״ לקבל עוד רעיונות מהבנים. לחבר לרעיונות מהשקופית ״ראש הממשלה ליום אחד״.</a:t>
            </a:r>
          </a:p>
          <a:p>
            <a:pPr rtl="1" algn="r"/>
            <a:r>
              <a:t>פייק ניוז: לפני ששולחים הלאה הודעה – לבדוק מי כתב אותה ואם היא נכונה.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סרטון פייק ניוז (5 דק׳ כולל דיון): בחירות ה-AI: כך כובשת הבינה המלאכותית את בחירות 2026 (3:26 דק׳), ערוץ 14, אוקטובר 2026. הכתבה מראה סרטונים מזויפים (דיפ-פייק) שנוצרו בבינה מלאכותית לקראת הבחירות.</a:t>
            </a:r>
          </a:p>
          <a:p>
            <a:pPr rtl="1" algn="r"/>
            <a:r>
              <a:t>לפני הצפייה: ״שימו לב – חלק ממה שתראו לא באמת קרה.״</a:t>
            </a:r>
          </a:p>
          <a:p>
            <a:pPr rtl="1" algn="r"/>
            <a:r>
              <a:t>אחרי הצפייה: ״איך יודעים אם ידיעה אמיתית?״ (בודקים מי פרסם ואם זה מקור מוכר, אם עוד מקומות מדווחים על זה, ואם זה נשמע קיצוני או מוגזם מדי)</a:t>
            </a:r>
          </a:p>
          <a:p>
            <a:pPr rtl="1" algn="r"/>
            <a:r>
              <a:t>״מה עושים כשמקבלים הודעה או סרטון מפוקפקים?״ (לא שולחים הלאה לפני שבודקים)</a:t>
            </a:r>
          </a:p>
          <a:p>
            <a:pPr rtl="1" algn="r"/>
            <a:r>
              <a:t>לפני השיעור: כדאי לצפות בסרטון מראש.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פעילות ״בחירות בכיתה״ (10 דק׳):</a:t>
            </a:r>
          </a:p>
          <a:p>
            <a:pPr rtl="1" algn="r"/>
            <a:r>
              <a:t>1. בוחרים ועדת קלפי: 3 בנים (יו״ר, מזכיר, חבר).</a:t>
            </a:r>
          </a:p>
          <a:p>
            <a:pPr rtl="1" algn="r"/>
            <a:r>
              <a:t>2. מכינים ״פרגוד״ (קרטון/ספר פתוח על שולחן בפינה) ו״קלפי״ (קופסה עם חריץ).</a:t>
            </a:r>
          </a:p>
          <a:p>
            <a:pPr rtl="1" algn="r"/>
            <a:r>
              <a:t>3. כל תלמיד ניגש, מקבל מעטפה (או מקפל את הפתק), בוחר פתק אחד בסוד ומכניס לקלפי.</a:t>
            </a:r>
          </a:p>
          <a:p>
            <a:pPr rtl="1" algn="r"/>
            <a:r>
              <a:t>4. ועדת הקלפי סופרת בקול ורושמת על הלוח.</a:t>
            </a:r>
          </a:p>
          <a:p>
            <a:pPr rtl="1" algn="r"/>
            <a:r>
              <a:t>אפשר לשנות את ההצעות לפי מה שמתאים לכיתה. פתקים להדפסה בשקופית האחרונה (להדפיס 4–5 עותקים).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דיון אחרי ההצבעה (4 דק׳): לחבר בין ההצבעה בכיתה לבחירות האמיתיות.</a:t>
            </a:r>
          </a:p>
          <a:p>
            <a:pPr rtl="1" algn="r"/>
            <a:r>
              <a:t>אם אף הצעה לא קיבלה יותר מחצי – בדיוק כמו בכנסת: אפשר ״לחבר״ הצעות (קואליציה), למשל פיקניק עם כיבוד.</a:t>
            </a:r>
          </a:p>
          <a:p>
            <a:pPr rtl="1" algn="r"/>
            <a:r>
              <a:t>הצבעה סודית: איך זה מרגיש שאף אחד לא יודע מה בחרת?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סבב קלפי טריוויה (7 דק׳): מתחלקים ל-3–4 קבוצות. בכל תור קבוצה שולפת קלף, קוראת בקול את השאלה, ויש לה 30 שניות לענות. תשובה נכונה = נקודה. בסוף – מכריזים על הקבוצה המנצחת.</a:t>
            </a:r>
          </a:p>
          <a:p>
            <a:pPr rtl="1" algn="r"/>
            <a:r>
              <a:t>העובדות במצגת תואמות לקלפים: 120 חברי כנסת, 3.25%, גיל 18, 61 לקואליציה, כ-7.3 מיליון בעלי זכות בחירה, 12,018 קלפיות.</a:t>
            </a:r>
          </a:p>
          <a:p>
            <a:pPr rtl="1" algn="r"/>
            <a:r>
              <a:t>אפשר גם לשחק על המסך: בשקופיות הבאות – 15 שאלות מהקלפים (שאלה, ואז שקופית תשובה עם ״הידעתם?״). אין חובה לעבור על כולן – בחרו כמה שמתאים לזמן.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 מתוך 15: באיזה חודש הבחירות השנה?</a:t>
            </a:r>
          </a:p>
          <a:p>
            <a:pPr rtl="1" algn="r"/>
            <a:r>
              <a:t>התשובה: א – אוקטובר – 27.10.2026.</a:t>
            </a:r>
          </a:p>
          <a:p>
            <a:pPr rtl="1" algn="r"/>
            <a:r>
              <a:t>הידעתם? לפי החוק, בחירות רגילות הן בחודש חשוון – באוקטובר או בנובמבר.</a:t>
            </a:r>
          </a:p>
          <a:p>
            <a:pPr rtl="1" algn="r"/>
            <a:r>
              <a:t>בקלף כתוב שהבחירות ״בדרך כלל בנובמבר״ – זה לא מדויק. השנה: יום שלישי, ט״ז בחשוון, 27.10.2026. בחירות רגילות נערכות לפי החוק בחודש חשוון (אוקטובר–נובמבר); הרבה פעמים היו בחירות מוקדמות בחודשים אחרים.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 מתוך 15: באיזה חודש הבחירות השנה?</a:t>
            </a:r>
          </a:p>
          <a:p>
            <a:pPr rtl="1" algn="r"/>
            <a:r>
              <a:t>התשובה: א – אוקטובר – 27.10.2026.</a:t>
            </a:r>
          </a:p>
          <a:p>
            <a:pPr rtl="1" algn="r"/>
            <a:r>
              <a:t>הידעתם? לפי החוק, בחירות רגילות הן בחודש חשוון – באוקטובר או בנובמבר.</a:t>
            </a:r>
          </a:p>
          <a:p>
            <a:pPr rtl="1" algn="r"/>
            <a:r>
              <a:t>בקלף כתוב שהבחירות ״בדרך כלל בנובמבר״ – זה לא מדויק. השנה: יום שלישי, ט״ז בחשוון, 27.10.2026. בחירות רגילות נערכות לפי החוק בחודש חשוון (אוקטובר–נובמבר); הרבה פעמים היו בחירות מוקדמות בחודשים אחרים.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2 מתוך 15: לכמה שנים בוחרים את הכנסת?</a:t>
            </a:r>
          </a:p>
          <a:p>
            <a:pPr rtl="1" algn="r"/>
            <a:r>
              <a:t>התשובה: ב – 4 שנים.</a:t>
            </a:r>
          </a:p>
          <a:p>
            <a:pPr rtl="1" algn="r"/>
            <a:r>
              <a:t>הידעתם? אם הכנסת מתפזרת מוקדם – יש בחירות מוקדמות.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2 מתוך 15: לכמה שנים בוחרים את הכנסת?</a:t>
            </a:r>
          </a:p>
          <a:p>
            <a:pPr rtl="1" algn="r"/>
            <a:r>
              <a:t>התשובה: ב – 4 שנים.</a:t>
            </a:r>
          </a:p>
          <a:p>
            <a:pPr rtl="1" algn="r"/>
            <a:r>
              <a:t>הידעתם? אם הכנסת מתפזרת מוקדם – יש בחירות מוקדמות.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3 מתוך 15: באיזו שנה היו הבחירות הראשונות?</a:t>
            </a:r>
          </a:p>
          <a:p>
            <a:pPr rtl="1" algn="r"/>
            <a:r>
              <a:t>התשובה: ב – 1949.</a:t>
            </a:r>
          </a:p>
          <a:p>
            <a:pPr rtl="1" algn="r"/>
            <a:r>
              <a:t>הידעתם? 25.1.1949 – כ-8 חודשים אחרי קום המדינה.</a:t>
            </a:r>
          </a:p>
          <a:p>
            <a:pPr rtl="1" algn="r"/>
            <a:r>
              <a:t>תיקון: בקלף כתוב ״חמישה חודשים אחרי הקמת המדינה״. המדינה קמה ב-14.5.1948, הבחירות היו ב-25.1.1949 – כ-8 חודשים.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3 מתוך 15: באיזו שנה היו הבחירות הראשונות?</a:t>
            </a:r>
          </a:p>
          <a:p>
            <a:pPr rtl="1" algn="r"/>
            <a:r>
              <a:t>התשובה: ב – 1949.</a:t>
            </a:r>
          </a:p>
          <a:p>
            <a:pPr rtl="1" algn="r"/>
            <a:r>
              <a:t>הידעתם? 25.1.1949 – כ-8 חודשים אחרי קום המדינה.</a:t>
            </a:r>
          </a:p>
          <a:p>
            <a:pPr rtl="1" algn="r"/>
            <a:r>
              <a:t>תיקון: בקלף כתוב ״חמישה חודשים אחרי הקמת המדינה״. המדינה קמה ב-14.5.1948, הבחירות היו ב-25.1.1949 – כ-8 חודשים.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4 מתוך 15: כמה אנשים יכולים להצביע השנה?</a:t>
            </a:r>
          </a:p>
          <a:p>
            <a:pPr rtl="1" algn="r"/>
            <a:r>
              <a:t>התשובה: ב – יותר מ-7.3 מיליון.</a:t>
            </a:r>
          </a:p>
          <a:p>
            <a:pPr rtl="1" algn="r"/>
            <a:r>
              <a:t>הידעתם? ב-1949 היו רק כ-500 אלף בעלי זכות בחירה.</a:t>
            </a:r>
          </a:p>
          <a:p>
            <a:pPr rtl="1" algn="r"/>
            <a:r>
              <a:t>משרד הפנים: 7,331,981 בעלי זכות בחירה; בקלף 7,336,553 (נתון קודם של ועדת הבחירות). לכן במצגת: ״יותר מ-7.3 מיליון״. ב-1949: 506,567 (המכון הישראלי לדמוקרטיה).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4 מתוך 15: כמה אנשים יכולים להצביע השנה?</a:t>
            </a:r>
          </a:p>
          <a:p>
            <a:pPr rtl="1" algn="r"/>
            <a:r>
              <a:t>התשובה: ב – יותר מ-7.3 מיליון.</a:t>
            </a:r>
          </a:p>
          <a:p>
            <a:pPr rtl="1" algn="r"/>
            <a:r>
              <a:t>הידעתם? ב-1949 היו רק כ-500 אלף בעלי זכות בחירה.</a:t>
            </a:r>
          </a:p>
          <a:p>
            <a:pPr rtl="1" algn="r"/>
            <a:r>
              <a:t>משרד הפנים: 7,331,981 בעלי זכות בחירה; בקלף 7,336,553 (נתון קודם של ועדת הבחירות). לכן במצגת: ״יותר מ-7.3 מיליון״. ב-1949: 506,567 (המכון הישראלי לדמוקרטיה).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5 מתוך 15: כמה קלפיות יש בבחירות האלה?</a:t>
            </a:r>
          </a:p>
          <a:p>
            <a:pPr rtl="1" algn="r"/>
            <a:r>
              <a:t>התשובה: ג – יותר מ-12,000.</a:t>
            </a:r>
          </a:p>
          <a:p>
            <a:pPr rtl="1" algn="r"/>
            <a:r>
              <a:t>הידעתם? יש קלפיות גם בבתי חולים, בבתי אבות ואפילו בשגרירויות בחו״ל.</a:t>
            </a:r>
          </a:p>
          <a:p>
            <a:pPr rtl="1" algn="r"/>
            <a:r>
              <a:t>בקלף: 12,018 קלפיות. (את הנתון על 1,600 קלפיות ב-1949 לא הצלחנו לאמת, לכן לא הופיע.)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5 מתוך 15: כמה קלפיות יש בבחירות האלה?</a:t>
            </a:r>
          </a:p>
          <a:p>
            <a:pPr rtl="1" algn="r"/>
            <a:r>
              <a:t>התשובה: ג – יותר מ-12,000.</a:t>
            </a:r>
          </a:p>
          <a:p>
            <a:pPr rtl="1" algn="r"/>
            <a:r>
              <a:t>הידעתם? יש קלפיות גם בבתי חולים, בבתי אבות ואפילו בשגרירויות בחו״ל.</a:t>
            </a:r>
          </a:p>
          <a:p>
            <a:pPr rtl="1" algn="r"/>
            <a:r>
              <a:t>בקלף: 12,018 קלפיות. (את הנתון על 1,600 קלפיות ב-1949 לא הצלחנו לאמת, לכן לא הופיע.)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6 מתוך 15: כמה רשימות מתמודדות השנה?</a:t>
            </a:r>
          </a:p>
          <a:p>
            <a:pPr rtl="1" algn="r"/>
            <a:r>
              <a:t>התשובה: ב – 38 רשימות.</a:t>
            </a:r>
          </a:p>
          <a:p>
            <a:pPr rtl="1" algn="r"/>
            <a:r>
              <a:t>הידעתם? בבחירות 2022 התמודדו 40 רשימות.</a:t>
            </a:r>
          </a:p>
          <a:p>
            <a:pPr rtl="1" algn="r"/>
            <a:r>
              <a:t>ועדת הבחירות אישרה 38 רשימות לכנסת ה-26.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6 מתוך 15: כמה רשימות מתמודדות השנה?</a:t>
            </a:r>
          </a:p>
          <a:p>
            <a:pPr rtl="1" algn="r"/>
            <a:r>
              <a:t>התשובה: ב – 38 רשימות.</a:t>
            </a:r>
          </a:p>
          <a:p>
            <a:pPr rtl="1" algn="r"/>
            <a:r>
              <a:t>הידעתם? בבחירות 2022 התמודדו 40 רשימות.</a:t>
            </a:r>
          </a:p>
          <a:p>
            <a:pPr rtl="1" algn="r"/>
            <a:r>
              <a:t>ועדת הבחירות אישרה 38 רשימות לכנסת ה-26.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7 מתוך 15: איך נקבע כמה מקומות יש לכל רשימה?</a:t>
            </a:r>
          </a:p>
          <a:p>
            <a:pPr rtl="1" algn="r"/>
            <a:r>
              <a:t>התשובה: א – לפי מספר הקולות.</a:t>
            </a:r>
          </a:p>
          <a:p>
            <a:pPr rtl="1" algn="r"/>
            <a:r>
              <a:t>הידעתם? יותר קולות = יותר חברי כנסת. זו ״שיטה יחסית״.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7 מתוך 15: איך נקבע כמה מקומות יש לכל רשימה?</a:t>
            </a:r>
          </a:p>
          <a:p>
            <a:pPr rtl="1" algn="r"/>
            <a:r>
              <a:t>התשובה: א – לפי מספר הקולות.</a:t>
            </a:r>
          </a:p>
          <a:p>
            <a:pPr rtl="1" algn="r"/>
            <a:r>
              <a:t>הידעתם? יותר קולות = יותר חברי כנסת. זו ״שיטה יחסית״.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8 מתוך 15: מה אחוז החסימה?</a:t>
            </a:r>
          </a:p>
          <a:p>
            <a:pPr rtl="1" algn="r"/>
            <a:r>
              <a:t>התשובה: ב – 3.25%.</a:t>
            </a:r>
          </a:p>
          <a:p>
            <a:pPr rtl="1" algn="r"/>
            <a:r>
              <a:t>הידעתם? רשימה שמקבלת פחות – לא נכנסת לכנסת.</a:t>
            </a:r>
          </a:p>
          <a:p>
            <a:pPr rtl="1" algn="r"/>
            <a:r>
              <a:t>המטרה: שלא יהיו יותר מדי מפלגות קטנות בכנסת.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8 מתוך 15: מה אחוז החסימה?</a:t>
            </a:r>
          </a:p>
          <a:p>
            <a:pPr rtl="1" algn="r"/>
            <a:r>
              <a:t>התשובה: ב – 3.25%.</a:t>
            </a:r>
          </a:p>
          <a:p>
            <a:pPr rtl="1" algn="r"/>
            <a:r>
              <a:t>הידעתם? רשימה שמקבלת פחות – לא נכנסת לכנסת.</a:t>
            </a:r>
          </a:p>
          <a:p>
            <a:pPr rtl="1" algn="r"/>
            <a:r>
              <a:t>המטרה: שלא יהיו יותר מדי מפלגות קטנות בכנסת.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9 מתוך 15: כמה רשימות נכנסו לכנסת ב-2022?</a:t>
            </a:r>
          </a:p>
          <a:p>
            <a:pPr rtl="1" algn="r"/>
            <a:r>
              <a:t>התשובה: ב – 10 רשימות.</a:t>
            </a:r>
          </a:p>
          <a:p>
            <a:pPr rtl="1" algn="r"/>
            <a:r>
              <a:t>הידעתם? 40 רשימות התמודדו – רק 10 עברו את אחוז החסימה.</a:t>
            </a:r>
          </a:p>
          <a:p>
            <a:pPr rtl="1" algn="r"/>
            <a:r>
              <a:t>תיקון: בקלף כתוב 12. בבחירות 2022 (הכנסת ה-25) עברו את אחוז החסימה 10 רשימות.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9 מתוך 15: כמה רשימות נכנסו לכנסת ב-2022?</a:t>
            </a:r>
          </a:p>
          <a:p>
            <a:pPr rtl="1" algn="r"/>
            <a:r>
              <a:t>התשובה: ב – 10 רשימות.</a:t>
            </a:r>
          </a:p>
          <a:p>
            <a:pPr rtl="1" algn="r"/>
            <a:r>
              <a:t>הידעתם? 40 רשימות התמודדו – רק 10 עברו את אחוז החסימה.</a:t>
            </a:r>
          </a:p>
          <a:p>
            <a:pPr rtl="1" algn="r"/>
            <a:r>
              <a:t>תיקון: בקלף כתוב 12. בבחירות 2022 (הכנסת ה-25) עברו את אחוז החסימה 10 רשימות.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10 מתוך 15: כמה מושבים קיבלה הרשימה הגדולה ב-2022?</a:t>
            </a:r>
          </a:p>
          <a:p>
            <a:pPr rtl="1" algn="r"/>
            <a:r>
              <a:t>התשובה: א – 32 מושבים.</a:t>
            </a:r>
          </a:p>
          <a:p>
            <a:pPr rtl="1" algn="r"/>
            <a:r>
              <a:t>הידעתם? אף רשימה לא קיבלה אף פעם 61 מושבים לבד – לכן צריך קואליציה.</a:t>
            </a:r>
          </a:p>
          <a:p>
            <a:pPr rtl="1" algn="r"/>
            <a:r>
              <a:t>הרשימה הגדולה ב-2022 הייתה הליכוד (32 מושבים). בקלף כתוב ״בכנסת ה-26״ – תיקון: זו הכנסת ה-25; הכנסת ה-26 עוד לא נבחרה. את העובדה ״בפעם החמישית״ לא הצלחנו לאמת ולכן הוחלפה. השיא אי-פעם: 56 מושבים (המערך, 1969).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10 מתוך 15: כמה מושבים קיבלה הרשימה הגדולה ב-2022?</a:t>
            </a:r>
          </a:p>
          <a:p>
            <a:pPr rtl="1" algn="r"/>
            <a:r>
              <a:t>התשובה: א – 32 מושבים.</a:t>
            </a:r>
          </a:p>
          <a:p>
            <a:pPr rtl="1" algn="r"/>
            <a:r>
              <a:t>הידעתם? אף רשימה לא קיבלה אף פעם 61 מושבים לבד – לכן צריך קואליציה.</a:t>
            </a:r>
          </a:p>
          <a:p>
            <a:pPr rtl="1" algn="r"/>
            <a:r>
              <a:t>הרשימה הגדולה ב-2022 הייתה הליכוד (32 מושבים). בקלף כתוב ״בכנסת ה-26״ – תיקון: זו הכנסת ה-25; הכנסת ה-26 עוד לא נבחרה. את העובדה ״בפעם החמישית״ לא הצלחנו לאמת ולכן הוחלפה. השיא אי-פעם: 56 מושבים (המערך, 1969).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11 מתוך 15: מי מטיל על חבר כנסת להרכיב ממשלה?</a:t>
            </a:r>
          </a:p>
          <a:p>
            <a:pPr rtl="1" algn="r"/>
            <a:r>
              <a:t>התשובה: ב – נשיא המדינה.</a:t>
            </a:r>
          </a:p>
          <a:p>
            <a:pPr rtl="1" algn="r"/>
            <a:r>
              <a:t>הידעתם? חבר הכנסת צריך לאסוף קואליציה של לפחות 61.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11 מתוך 15: מי מטיל על חבר כנסת להרכיב ממשלה?</a:t>
            </a:r>
          </a:p>
          <a:p>
            <a:pPr rtl="1" algn="r"/>
            <a:r>
              <a:t>התשובה: ב – נשיא המדינה.</a:t>
            </a:r>
          </a:p>
          <a:p>
            <a:pPr rtl="1" algn="r"/>
            <a:r>
              <a:t>הידעתם? חבר הכנסת צריך לאסוף קואליציה של לפחות 61.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12 מתוך 15: כמה ממשלות היו בישראל עד היום?</a:t>
            </a:r>
          </a:p>
          <a:p>
            <a:pPr rtl="1" algn="r"/>
            <a:r>
              <a:t>התשובה: ב – 37 ממשלות.</a:t>
            </a:r>
          </a:p>
          <a:p>
            <a:pPr rtl="1" algn="r"/>
            <a:r>
              <a:t>הידעתם? הממשלה ה-37 הוקמה בדצמבר 2022.</a:t>
            </a:r>
          </a:p>
          <a:p>
            <a:pPr rtl="1" algn="r"/>
            <a:r>
              <a:t>בקלף השאלה ״כמה מפלגות הקימו ממשלה – 13״ לא ברורה ולא מצאנו לה מקור, לכן השאלה שונתה למספר הממשלות (37, מקור: הכנסת).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12 מתוך 15: כמה ממשלות היו בישראל עד היום?</a:t>
            </a:r>
          </a:p>
          <a:p>
            <a:pPr rtl="1" algn="r"/>
            <a:r>
              <a:t>התשובה: ב – 37 ממשלות.</a:t>
            </a:r>
          </a:p>
          <a:p>
            <a:pPr rtl="1" algn="r"/>
            <a:r>
              <a:t>הידעתם? הממשלה ה-37 הוקמה בדצמבר 2022.</a:t>
            </a:r>
          </a:p>
          <a:p>
            <a:pPr rtl="1" algn="r"/>
            <a:r>
              <a:t>בקלף השאלה ״כמה מפלגות הקימו ממשלה – 13״ לא ברורה ולא מצאנו לה מקור, לכן השאלה שונתה למספר הממשלות (37, מקור: הכנסת).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13 מתוך 15: מה צריך להביא לקלפי?</a:t>
            </a:r>
          </a:p>
          <a:p>
            <a:pPr rtl="1" algn="r"/>
            <a:r>
              <a:t>התשובה: א – תעודה מזהה עם תמונה.</a:t>
            </a:r>
          </a:p>
          <a:p>
            <a:pPr rtl="1" algn="r"/>
            <a:r>
              <a:t>הידעתם? תעודת זהות, דרכון או רישיון נהיגה. לא צריך את ההודעה לבוחר.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13 מתוך 15: מה צריך להביא לקלפי?</a:t>
            </a:r>
          </a:p>
          <a:p>
            <a:pPr rtl="1" algn="r"/>
            <a:r>
              <a:t>התשובה: א – תעודה מזהה עם תמונה.</a:t>
            </a:r>
          </a:p>
          <a:p>
            <a:pPr rtl="1" algn="r"/>
            <a:r>
              <a:t>הידעתם? תעודת זהות, דרכון או רישיון נהיגה. לא צריך את ההודעה לבוחר.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14 מתוך 15: איפה מצביעים חיילים?</a:t>
            </a:r>
          </a:p>
          <a:p>
            <a:pPr rtl="1" algn="r"/>
            <a:r>
              <a:t>התשובה: א – בקלפי צבאית בבסיס.</a:t>
            </a:r>
          </a:p>
          <a:p>
            <a:pPr rtl="1" algn="r"/>
            <a:r>
              <a:t>הידעתם? החיילים מצביעים במעטפה כפולה – והקולות נספרים אחר כך.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14 מתוך 15: איפה מצביעים חיילים?</a:t>
            </a:r>
          </a:p>
          <a:p>
            <a:pPr rtl="1" algn="r"/>
            <a:r>
              <a:t>התשובה: א – בקלפי צבאית בבסיס.</a:t>
            </a:r>
          </a:p>
          <a:p>
            <a:pPr rtl="1" algn="r"/>
            <a:r>
              <a:t>הידעתם? החיילים מצביעים במעטפה כפולה – והקולות נספרים אחר כך.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15 מתוך 15: איך מצביעים קשישים ואנשים עם מוגבלות?</a:t>
            </a:r>
          </a:p>
          <a:p>
            <a:pPr rtl="1" algn="r"/>
            <a:r>
              <a:t>התשובה: ב – בקלפי נגישה, אפשר עם מלווה.</a:t>
            </a:r>
          </a:p>
          <a:p>
            <a:pPr rtl="1" algn="r"/>
            <a:r>
              <a:t>הידעתם? יש יותר מ-6,000 קלפיות נגישות, ויש קלפיות גם בבתי אבות.</a:t>
            </a:r>
          </a:p>
          <a:p>
            <a:pPr rtl="1" algn="r"/>
            <a:r>
              <a:t>בקלף כתוב שיש ״קלפי ניידת שמגיעה אל ביתו״ – זה לא מדויק לבחירות האלה, ולכן הוסר. ועדת הבחירות: 6,208 קלפיות נגישות.</a:t>
            </a:r>
          </a:p>
          <a:p>
            <a:pPr rtl="1" algn="r"/>
            <a:r>
              <a:t>איך מנהלים: קוראים בקול, כל תלמיד מראה באצבעות 1 = א, 2 = ב, 3 = ג (או קבוצות עם נקודות). אחרי שכולם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15 מתוך 15: איך מצביעים קשישים ואנשים עם מוגבלות?</a:t>
            </a:r>
          </a:p>
          <a:p>
            <a:pPr rtl="1" algn="r"/>
            <a:r>
              <a:t>התשובה: ב – בקלפי נגישה, אפשר עם מלווה.</a:t>
            </a:r>
          </a:p>
          <a:p>
            <a:pPr rtl="1" algn="r"/>
            <a:r>
              <a:t>הידעתם? יש יותר מ-6,000 קלפיות נגישות, ויש קלפיות גם בבתי אבות.</a:t>
            </a:r>
          </a:p>
          <a:p>
            <a:pPr rtl="1" algn="r"/>
            <a:r>
              <a:t>בקלף כתוב שיש ״קלפי ניידת שמגיעה אל ביתו״ – זה לא מדויק לבחירות האלה, ולכן הוסר. ועדת הבחירות: 6,208 קלפיות נגישות.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סיום (3 דק׳): קוראים שאלה, כל תלמיד מראה באצבעות: 1 = א, 2 = ב, 3 = ג. התשובות: 1-ג (120), 2-ב (18).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סיום (המשך): התשובות: 3-א (61), 4-ב (פתק).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סיום (2 דק׳): בודקים תשובות. משימה לבית: לספר לבני המשפחה דבר אחד חדש שלמדתם היום.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להדפסה: הדפיסו את השקופית הזו 4–5 פעמים (שחור-לבן זה בסדר), גזרו לאורך הקווים המקווקווים. בכל עמוד 3 פתקים מכל הצעה + שורה של פתקים לבנים.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hyperlink" Target="https://www.youtube.com/watch?v=x1hENaHt9cs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Relationship Id="rId4" Type="http://schemas.openxmlformats.org/officeDocument/2006/relationships/hyperlink" Target="https://www.youtube.com/watch?v=I5BivL8-c90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Relationship Id="rId4" Type="http://schemas.openxmlformats.org/officeDocument/2006/relationships/hyperlink" Target="https://www.youtube.com/watch?v=Lb6vxtcLYXg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Relationship Id="rId4" Type="http://schemas.openxmlformats.org/officeDocument/2006/relationships/hyperlink" Target="https://www.youtube.com/watch?v=kN4qS8YMYUA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jpg"/><Relationship Id="rId4" Type="http://schemas.openxmlformats.org/officeDocument/2006/relationships/hyperlink" Target="https://www.youtube.com/watch?v=9SwK6gDWU1k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allotbo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25880"/>
            <a:ext cx="5486400" cy="365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26480" y="1371600"/>
            <a:ext cx="557784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8000" b="1" lang="he-IL">
                <a:solidFill>
                  <a:srgbClr val="F6C344"/>
                </a:solidFill>
                <a:latin typeface="Arial"/>
                <a:cs typeface="Arial"/>
              </a:rPr>
              <a:t>בוחרים!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0" y="2743200"/>
            <a:ext cx="5577840" cy="1463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800" b="1" lang="he-IL">
                <a:solidFill>
                  <a:srgbClr val="FFFFFF"/>
                </a:solidFill>
                <a:latin typeface="Arial"/>
                <a:cs typeface="Arial"/>
              </a:rPr>
              <a:t>שיעור לקראת</a:t>
            </a:r>
          </a:p>
          <a:p>
            <a:pPr rtl="1" algn="r">
              <a:lnSpc>
                <a:spcPct val="110000"/>
              </a:lnSpc>
            </a:pPr>
            <a:r>
              <a:rPr sz="3800" b="1" lang="he-IL">
                <a:solidFill>
                  <a:srgbClr val="FFFFFF"/>
                </a:solidFill>
                <a:latin typeface="Arial"/>
                <a:cs typeface="Arial"/>
              </a:rPr>
              <a:t>הבחירות לכנסת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40880" y="4343400"/>
            <a:ext cx="4663440" cy="914400"/>
          </a:xfrm>
          <a:prstGeom prst="roundRect">
            <a:avLst>
              <a:gd name="adj" fmla="val 50000"/>
            </a:avLst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200" b="1" lang="he-IL">
                <a:solidFill>
                  <a:srgbClr val="1E3A6E"/>
                </a:solidFill>
                <a:latin typeface="Arial"/>
                <a:cs typeface="Arial"/>
              </a:rPr>
              <a:t>יום שלישי, 27.10.2026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חושבים ומשתפים</a:t>
            </a:r>
          </a:p>
        </p:txBody>
      </p:sp>
      <p:pic>
        <p:nvPicPr>
          <p:cNvPr id="3" name="Picture 2" descr="hoo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63040"/>
            <a:ext cx="5760720" cy="38404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1554480"/>
            <a:ext cx="5303520" cy="2926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800" b="1" lang="he-IL">
                <a:solidFill>
                  <a:srgbClr val="1E3A6E"/>
                </a:solidFill>
                <a:latin typeface="Arial"/>
                <a:cs typeface="Arial"/>
              </a:rPr>
              <a:t>אם הייתם</a:t>
            </a:r>
          </a:p>
          <a:p>
            <a:pPr rtl="1" algn="r">
              <a:lnSpc>
                <a:spcPct val="110000"/>
              </a:lnSpc>
            </a:pPr>
            <a:r>
              <a:rPr sz="4800" b="1" lang="he-IL">
                <a:solidFill>
                  <a:srgbClr val="E86A4E"/>
                </a:solidFill>
                <a:latin typeface="Arial"/>
                <a:cs typeface="Arial"/>
              </a:rPr>
              <a:t>ראש הממשלה</a:t>
            </a:r>
          </a:p>
          <a:p>
            <a:pPr rtl="1" algn="r">
              <a:lnSpc>
                <a:spcPct val="110000"/>
              </a:lnSpc>
            </a:pPr>
            <a:r>
              <a:rPr sz="4800" b="1" lang="he-IL">
                <a:solidFill>
                  <a:srgbClr val="1E3A6E"/>
                </a:solidFill>
                <a:latin typeface="Arial"/>
                <a:cs typeface="Arial"/>
              </a:rPr>
              <a:t>ליום אחד…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4343400"/>
            <a:ext cx="5303520" cy="12801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0" lang="he-IL">
                <a:solidFill>
                  <a:srgbClr val="222B3A"/>
                </a:solidFill>
                <a:latin typeface="Arial"/>
                <a:cs typeface="Arial"/>
              </a:rPr>
              <a:t>מה הייתם משנים?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הצבעת ידיים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מה זה דמוקרטיה?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democrac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5394960" cy="35966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217920" y="2011680"/>
            <a:ext cx="5486400" cy="1371600"/>
          </a:xfrm>
          <a:prstGeom prst="roundRect">
            <a:avLst>
              <a:gd name="adj" fmla="val 12000"/>
            </a:avLst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4000" b="1" lang="he-IL">
                <a:solidFill>
                  <a:srgbClr val="F6C344"/>
                </a:solidFill>
                <a:latin typeface="Arial"/>
                <a:cs typeface="Arial"/>
              </a:rPr>
              <a:t>דמוקרטיה</a:t>
            </a:r>
          </a:p>
          <a:p>
            <a:pPr rtl="1" algn="ctr">
              <a:lnSpc>
                <a:spcPct val="105000"/>
              </a:lnSpc>
            </a:pPr>
            <a:r>
              <a:rPr sz="3800" b="1" lang="he-IL">
                <a:solidFill>
                  <a:srgbClr val="FFFFFF"/>
                </a:solidFill>
                <a:latin typeface="Arial"/>
                <a:cs typeface="Arial"/>
              </a:rPr>
              <a:t>שלטון העם</a:t>
            </a:r>
          </a:p>
        </p:txBody>
      </p:sp>
      <p:sp>
        <p:nvSpPr>
          <p:cNvPr id="7" name="Oval 6"/>
          <p:cNvSpPr/>
          <p:nvPr/>
        </p:nvSpPr>
        <p:spPr>
          <a:xfrm>
            <a:off x="11320272" y="3945635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17920" y="3657600"/>
            <a:ext cx="49377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0" lang="he-IL">
                <a:solidFill>
                  <a:srgbClr val="222B3A"/>
                </a:solidFill>
                <a:latin typeface="Arial"/>
                <a:cs typeface="Arial"/>
              </a:rPr>
              <a:t>העם בוחר מי ינהיג</a:t>
            </a:r>
          </a:p>
        </p:txBody>
      </p:sp>
      <p:sp>
        <p:nvSpPr>
          <p:cNvPr id="9" name="Oval 8"/>
          <p:cNvSpPr/>
          <p:nvPr/>
        </p:nvSpPr>
        <p:spPr>
          <a:xfrm>
            <a:off x="11320272" y="481431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4526280"/>
            <a:ext cx="49377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0" lang="he-IL">
                <a:solidFill>
                  <a:srgbClr val="222B3A"/>
                </a:solidFill>
                <a:latin typeface="Arial"/>
                <a:cs typeface="Arial"/>
              </a:rPr>
              <a:t>לכל אחד יש קול אחד</a:t>
            </a:r>
          </a:p>
        </p:txBody>
      </p:sp>
      <p:sp>
        <p:nvSpPr>
          <p:cNvPr id="11" name="Oval 10"/>
          <p:cNvSpPr/>
          <p:nvPr/>
        </p:nvSpPr>
        <p:spPr>
          <a:xfrm>
            <a:off x="11320272" y="568299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5394960"/>
            <a:ext cx="49377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0" lang="he-IL">
                <a:solidFill>
                  <a:srgbClr val="222B3A"/>
                </a:solidFill>
                <a:latin typeface="Arial"/>
                <a:cs typeface="Arial"/>
              </a:rPr>
              <a:t>כל קול שווה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דיון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למה להצביע?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0" y="2103120"/>
            <a:ext cx="3429000" cy="3017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482328" y="1828800"/>
            <a:ext cx="914400" cy="91440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2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66760" y="2926080"/>
            <a:ext cx="3154680" cy="2011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600" b="1" lang="he-IL">
                <a:solidFill>
                  <a:srgbClr val="3A8DDE"/>
                </a:solidFill>
                <a:latin typeface="Arial"/>
                <a:cs typeface="Arial"/>
              </a:rPr>
              <a:t>הקול שלי</a:t>
            </a:r>
          </a:p>
          <a:p>
            <a:pPr rtl="1" algn="ct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נשמע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60" y="2103120"/>
            <a:ext cx="3429000" cy="3017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E86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733288" y="182880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2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2926080"/>
            <a:ext cx="3154680" cy="2011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אני משפיע</a:t>
            </a:r>
          </a:p>
          <a:p>
            <a:pPr rtl="1" algn="ct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על החיים שלי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103120"/>
            <a:ext cx="3429000" cy="3017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2E9E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984248" y="1828800"/>
            <a:ext cx="914400" cy="91440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2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2926080"/>
            <a:ext cx="3154680" cy="2011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600" b="1" lang="he-IL">
                <a:solidFill>
                  <a:srgbClr val="2E9E6B"/>
                </a:solidFill>
                <a:latin typeface="Arial"/>
                <a:cs typeface="Arial"/>
              </a:rPr>
              <a:t>זכות</a:t>
            </a:r>
          </a:p>
          <a:p>
            <a:pPr rtl="1" algn="ct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וגם אחריות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486400"/>
            <a:ext cx="11091672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000" b="1" lang="he-IL">
                <a:solidFill>
                  <a:srgbClr val="1E3A6E"/>
                </a:solidFill>
                <a:latin typeface="Arial"/>
                <a:cs typeface="Arial"/>
              </a:rPr>
              <a:t>מה עוד? מי רוצה להוסיף סיבה?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הכנסת</a:t>
            </a:r>
          </a:p>
        </p:txBody>
      </p:sp>
      <p:sp>
        <p:nvSpPr>
          <p:cNvPr id="3" name="Rectangle 2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ness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5760720" cy="384048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321040" y="1783080"/>
            <a:ext cx="3291840" cy="2011680"/>
          </a:xfrm>
          <a:prstGeom prst="roundRect">
            <a:avLst>
              <a:gd name="adj" fmla="val 20000"/>
            </a:avLst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8000" b="1" lang="he-IL">
                <a:solidFill>
                  <a:srgbClr val="F6C344"/>
                </a:solidFill>
                <a:latin typeface="Arial"/>
                <a:cs typeface="Arial"/>
              </a:rPr>
              <a:t>120</a:t>
            </a:r>
          </a:p>
          <a:p>
            <a:pPr rtl="1" algn="ctr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חברי כנסת</a:t>
            </a:r>
          </a:p>
        </p:txBody>
      </p:sp>
      <p:sp>
        <p:nvSpPr>
          <p:cNvPr id="6" name="Oval 5"/>
          <p:cNvSpPr/>
          <p:nvPr/>
        </p:nvSpPr>
        <p:spPr>
          <a:xfrm>
            <a:off x="11320272" y="431139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0" y="4069080"/>
            <a:ext cx="4846320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נמצאת בירושלים</a:t>
            </a:r>
          </a:p>
        </p:txBody>
      </p:sp>
      <p:sp>
        <p:nvSpPr>
          <p:cNvPr id="8" name="Oval 7"/>
          <p:cNvSpPr/>
          <p:nvPr/>
        </p:nvSpPr>
        <p:spPr>
          <a:xfrm>
            <a:off x="11320272" y="508863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60" y="4846320"/>
            <a:ext cx="4846320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מחוקקת חוקים</a:t>
            </a:r>
          </a:p>
        </p:txBody>
      </p:sp>
      <p:sp>
        <p:nvSpPr>
          <p:cNvPr id="10" name="Oval 9"/>
          <p:cNvSpPr/>
          <p:nvPr/>
        </p:nvSpPr>
        <p:spPr>
          <a:xfrm>
            <a:off x="11320272" y="586587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9360" y="5623560"/>
            <a:ext cx="4846320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בוחרים אותה כל 4 שנים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סרטון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000" b="1" lang="he-IL">
                <a:solidFill>
                  <a:srgbClr val="1E3A6E"/>
                </a:solidFill>
                <a:latin typeface="Arial"/>
                <a:cs typeface="Arial"/>
              </a:rPr>
              <a:t>סרטון: איך נולד חוק?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humb_x1hENaHt9cs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6035040" cy="3394710"/>
          </a:xfrm>
          <a:prstGeom prst="rect">
            <a:avLst/>
          </a:prstGeom>
        </p:spPr>
      </p:pic>
      <p:sp>
        <p:nvSpPr>
          <p:cNvPr id="6" name="Rounded Rectangle 5">
            <a:hlinkClick r:id="rId4"/>
          </p:cNvPr>
          <p:cNvSpPr/>
          <p:nvPr/>
        </p:nvSpPr>
        <p:spPr>
          <a:xfrm>
            <a:off x="2880360" y="3004947"/>
            <a:ext cx="1371600" cy="950976"/>
          </a:xfrm>
          <a:prstGeom prst="roundRect">
            <a:avLst>
              <a:gd name="adj" fmla="val 30000"/>
            </a:avLst>
          </a:prstGeom>
          <a:solidFill>
            <a:srgbClr val="E0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>
            <a:hlinkClick r:id="rId4"/>
          </p:cNvPr>
          <p:cNvSpPr/>
          <p:nvPr/>
        </p:nvSpPr>
        <p:spPr>
          <a:xfrm rot="5400000">
            <a:off x="3364991" y="3233547"/>
            <a:ext cx="493776" cy="493776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5287518"/>
            <a:ext cx="603504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3A8DDE"/>
                </a:solidFill>
                <a:latin typeface="Arial"/>
                <a:cs typeface="Arial"/>
              </a:rPr>
              <a:t>לחצו על התמונה לצפייה</a:t>
            </a:r>
          </a:p>
          <a:p>
            <a:pPr rtl="1" algn="ctr">
              <a:lnSpc>
                <a:spcPct val="110000"/>
              </a:lnSpc>
            </a:pPr>
            <a:r>
              <a:rPr sz="2000" b="0" lang="he-IL">
                <a:solidFill>
                  <a:srgbClr val="8A93A3"/>
                </a:solidFill>
                <a:latin typeface="Arial"/>
                <a:cs typeface="Arial"/>
              </a:rPr>
              <a:t>כאן דיגיטל  |  3:49 דק׳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783080"/>
            <a:ext cx="4663440" cy="338328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78040" y="1920240"/>
            <a:ext cx="420624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1" lang="he-IL">
                <a:solidFill>
                  <a:srgbClr val="E86A4E"/>
                </a:solidFill>
                <a:latin typeface="Arial"/>
                <a:cs typeface="Arial"/>
              </a:rPr>
              <a:t>שימו לב: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2606040"/>
            <a:ext cx="4206240" cy="24688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5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מה השלבים שחוק עובר בכנסת, עד שהוא מאושר?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5349240"/>
            <a:ext cx="50292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1400" b="0" lang="he-IL">
                <a:solidFill>
                  <a:srgbClr val="8A93A3"/>
                </a:solidFill>
                <a:latin typeface="Arial"/>
                <a:cs typeface="Arial"/>
              </a:rPr>
              <a:t>קישור: </a:t>
            </a:r>
            <a:r>
              <a:rPr sz="1400" b="0" lang="he-IL">
                <a:solidFill>
                  <a:srgbClr val="3A8DDE"/>
                </a:solidFill>
                <a:latin typeface="Arial"/>
                <a:cs typeface="Arial"/>
                <a:hlinkClick r:id="rId4"/>
              </a:rPr>
              <a:t>https://www.youtube.com/watch?v=x1hENaHt9cs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שאלה לכיתה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מי יכול להצביע?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78240" y="1874519"/>
            <a:ext cx="2331720" cy="233172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6000" b="1" lang="he-IL">
                <a:solidFill>
                  <a:srgbClr val="FFFFFF"/>
                </a:solidFill>
                <a:latin typeface="Arial"/>
                <a:cs typeface="Arial"/>
              </a:rPr>
              <a:t>18+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0" y="4343400"/>
            <a:ext cx="342900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200" b="1" lang="he-IL">
                <a:solidFill>
                  <a:srgbClr val="222B3A"/>
                </a:solidFill>
                <a:latin typeface="Arial"/>
                <a:cs typeface="Arial"/>
              </a:rPr>
              <a:t>גיל 18 ומעלה</a:t>
            </a:r>
          </a:p>
        </p:txBody>
      </p:sp>
      <p:sp>
        <p:nvSpPr>
          <p:cNvPr id="7" name="Oval 6"/>
          <p:cNvSpPr/>
          <p:nvPr/>
        </p:nvSpPr>
        <p:spPr>
          <a:xfrm>
            <a:off x="5029200" y="1874519"/>
            <a:ext cx="2331720" cy="233172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6000" b="1" lang="he-IL">
                <a:solidFill>
                  <a:srgbClr val="FFFFFF"/>
                </a:solidFill>
                <a:latin typeface="Arial"/>
                <a:cs typeface="Arial"/>
              </a:rPr>
              <a:t>ת״ז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4343400"/>
            <a:ext cx="342900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200" b="1" lang="he-IL">
                <a:solidFill>
                  <a:srgbClr val="222B3A"/>
                </a:solidFill>
                <a:latin typeface="Arial"/>
                <a:cs typeface="Arial"/>
              </a:rPr>
              <a:t>עם תעודה מזהה</a:t>
            </a:r>
          </a:p>
        </p:txBody>
      </p:sp>
      <p:sp>
        <p:nvSpPr>
          <p:cNvPr id="9" name="Oval 8"/>
          <p:cNvSpPr/>
          <p:nvPr/>
        </p:nvSpPr>
        <p:spPr>
          <a:xfrm>
            <a:off x="1280160" y="1874519"/>
            <a:ext cx="2331720" cy="233172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6000" b="1" lang="he-IL">
                <a:solidFill>
                  <a:srgbClr val="FFFFF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343400"/>
            <a:ext cx="342900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200" b="1" lang="he-IL">
                <a:solidFill>
                  <a:srgbClr val="222B3A"/>
                </a:solidFill>
                <a:latin typeface="Arial"/>
                <a:cs typeface="Arial"/>
              </a:rPr>
              <a:t>אזרח ישראל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94560" y="5349240"/>
            <a:ext cx="7772400" cy="86868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254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0" lang="he-IL">
                <a:solidFill>
                  <a:srgbClr val="1E3A6E"/>
                </a:solidFill>
                <a:latin typeface="Arial"/>
                <a:cs typeface="Arial"/>
              </a:rPr>
              <a:t>השנה: יותר מ-</a:t>
            </a:r>
            <a:r>
              <a:rPr sz="2800" b="1" lang="he-IL">
                <a:solidFill>
                  <a:srgbClr val="E86A4E"/>
                </a:solidFill>
                <a:latin typeface="Arial"/>
                <a:cs typeface="Arial"/>
              </a:rPr>
              <a:t>7.3 מיליון</a:t>
            </a:r>
            <a:r>
              <a:rPr sz="2800" b="0" lang="he-IL">
                <a:solidFill>
                  <a:srgbClr val="1E3A6E"/>
                </a:solidFill>
                <a:latin typeface="Arial"/>
                <a:cs typeface="Arial"/>
              </a:rPr>
              <a:t> בעלי זכות בחירה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נכון או לא?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נכון או לא נכון?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1874519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561320" y="2057400"/>
            <a:ext cx="777240" cy="77724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0" y="1874519"/>
            <a:ext cx="713232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בגיל 16 כבר מצביעים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51560" y="2075688"/>
            <a:ext cx="2103120" cy="731520"/>
          </a:xfrm>
          <a:prstGeom prst="roundRect">
            <a:avLst>
              <a:gd name="adj" fmla="val 50000"/>
            </a:avLst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1E3A6E"/>
                </a:solidFill>
                <a:latin typeface="Arial"/>
                <a:cs typeface="Arial"/>
              </a:rPr>
              <a:t>נכון? לא?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246120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561320" y="3429000"/>
            <a:ext cx="777240" cy="77724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3246120"/>
            <a:ext cx="713232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ביום הבחירות יש יום חופש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51560" y="3447288"/>
            <a:ext cx="2103120" cy="731520"/>
          </a:xfrm>
          <a:prstGeom prst="roundRect">
            <a:avLst>
              <a:gd name="adj" fmla="val 50000"/>
            </a:avLst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1E3A6E"/>
                </a:solidFill>
                <a:latin typeface="Arial"/>
                <a:cs typeface="Arial"/>
              </a:rPr>
              <a:t>נכון? לא?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617720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561320" y="4800600"/>
            <a:ext cx="777240" cy="77724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91840" y="4617720"/>
            <a:ext cx="713232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על הפתק כותבים את השם שלי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51560" y="4818888"/>
            <a:ext cx="2103120" cy="731520"/>
          </a:xfrm>
          <a:prstGeom prst="roundRect">
            <a:avLst>
              <a:gd name="adj" fmla="val 50000"/>
            </a:avLst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1E3A6E"/>
                </a:solidFill>
                <a:latin typeface="Arial"/>
                <a:cs typeface="Arial"/>
              </a:rPr>
              <a:t>נכון? לא?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התשובות</a:t>
            </a:r>
          </a:p>
        </p:txBody>
      </p:sp>
      <p:sp>
        <p:nvSpPr>
          <p:cNvPr id="3" name="Rectangle 2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874519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E86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61320" y="2057400"/>
            <a:ext cx="777240" cy="77724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2440" y="2057400"/>
            <a:ext cx="2286000" cy="777240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לא נכון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1874519"/>
            <a:ext cx="694944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מצביעים מגיל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46120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E9E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561320" y="3429000"/>
            <a:ext cx="777240" cy="77724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3429000"/>
            <a:ext cx="2286000" cy="777240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נכון!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246120"/>
            <a:ext cx="694944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יום שבתון – כדי שכולם יוכלו להצביע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4617720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E86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561320" y="4800600"/>
            <a:ext cx="777240" cy="77724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4800600"/>
            <a:ext cx="2286000" cy="777240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לא נכון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4617720"/>
            <a:ext cx="694944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ההצבעה סודית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איך מצביעים?</a:t>
            </a:r>
          </a:p>
        </p:txBody>
      </p:sp>
      <p:sp>
        <p:nvSpPr>
          <p:cNvPr id="3" name="Rectangle 2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boot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737360"/>
            <a:ext cx="5303520" cy="353568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972800" y="1997964"/>
            <a:ext cx="685800" cy="68580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0" y="1828800"/>
            <a:ext cx="484632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100" b="0" lang="he-IL">
                <a:solidFill>
                  <a:srgbClr val="222B3A"/>
                </a:solidFill>
                <a:latin typeface="Arial"/>
                <a:cs typeface="Arial"/>
              </a:rPr>
              <a:t>מגיעים עם תעודה מזהה</a:t>
            </a:r>
          </a:p>
        </p:txBody>
      </p:sp>
      <p:sp>
        <p:nvSpPr>
          <p:cNvPr id="7" name="Oval 6"/>
          <p:cNvSpPr/>
          <p:nvPr/>
        </p:nvSpPr>
        <p:spPr>
          <a:xfrm>
            <a:off x="10972800" y="3022092"/>
            <a:ext cx="685800" cy="68580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0" y="2852928"/>
            <a:ext cx="484632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100" b="0" lang="he-IL">
                <a:solidFill>
                  <a:srgbClr val="222B3A"/>
                </a:solidFill>
                <a:latin typeface="Arial"/>
                <a:cs typeface="Arial"/>
              </a:rPr>
              <a:t>מקבלים מעטפה</a:t>
            </a:r>
          </a:p>
        </p:txBody>
      </p:sp>
      <p:sp>
        <p:nvSpPr>
          <p:cNvPr id="9" name="Oval 8"/>
          <p:cNvSpPr/>
          <p:nvPr/>
        </p:nvSpPr>
        <p:spPr>
          <a:xfrm>
            <a:off x="10972800" y="4046220"/>
            <a:ext cx="685800" cy="68580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0" y="3877056"/>
            <a:ext cx="484632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100" b="0" lang="he-IL">
                <a:solidFill>
                  <a:srgbClr val="222B3A"/>
                </a:solidFill>
                <a:latin typeface="Arial"/>
                <a:cs typeface="Arial"/>
              </a:rPr>
              <a:t>מאחורי הפרגוד בוחרים פתק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0" y="5070348"/>
            <a:ext cx="685800" cy="68580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0" y="4901184"/>
            <a:ext cx="484632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100" b="0" lang="he-IL">
                <a:solidFill>
                  <a:srgbClr val="222B3A"/>
                </a:solidFill>
                <a:latin typeface="Arial"/>
                <a:cs typeface="Arial"/>
              </a:rPr>
              <a:t>שמים את המעטפה בקלפי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סרטון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000" b="1" lang="he-IL">
                <a:solidFill>
                  <a:srgbClr val="1E3A6E"/>
                </a:solidFill>
                <a:latin typeface="Arial"/>
                <a:cs typeface="Arial"/>
              </a:rPr>
              <a:t>סרטון: הדרך אל הקלפי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humb_I5BivL8-c90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6035040" cy="3394710"/>
          </a:xfrm>
          <a:prstGeom prst="rect">
            <a:avLst/>
          </a:prstGeom>
        </p:spPr>
      </p:pic>
      <p:sp>
        <p:nvSpPr>
          <p:cNvPr id="6" name="Rounded Rectangle 5">
            <a:hlinkClick r:id="rId4"/>
          </p:cNvPr>
          <p:cNvSpPr/>
          <p:nvPr/>
        </p:nvSpPr>
        <p:spPr>
          <a:xfrm>
            <a:off x="2880360" y="3004947"/>
            <a:ext cx="1371600" cy="950976"/>
          </a:xfrm>
          <a:prstGeom prst="roundRect">
            <a:avLst>
              <a:gd name="adj" fmla="val 30000"/>
            </a:avLst>
          </a:prstGeom>
          <a:solidFill>
            <a:srgbClr val="E0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>
            <a:hlinkClick r:id="rId4"/>
          </p:cNvPr>
          <p:cNvSpPr/>
          <p:nvPr/>
        </p:nvSpPr>
        <p:spPr>
          <a:xfrm rot="5400000">
            <a:off x="3364991" y="3233547"/>
            <a:ext cx="493776" cy="493776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5287518"/>
            <a:ext cx="603504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3A8DDE"/>
                </a:solidFill>
                <a:latin typeface="Arial"/>
                <a:cs typeface="Arial"/>
              </a:rPr>
              <a:t>לחצו על התמונה לצפייה</a:t>
            </a:r>
          </a:p>
          <a:p>
            <a:pPr rtl="1" algn="ctr">
              <a:lnSpc>
                <a:spcPct val="110000"/>
              </a:lnSpc>
            </a:pPr>
            <a:r>
              <a:rPr sz="2000" b="0" lang="he-IL">
                <a:solidFill>
                  <a:srgbClr val="8A93A3"/>
                </a:solidFill>
                <a:latin typeface="Arial"/>
                <a:cs typeface="Arial"/>
              </a:rPr>
              <a:t>ועדת הבחירות המרכזית  |  3:00 דק׳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783080"/>
            <a:ext cx="4663440" cy="338328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78040" y="1920240"/>
            <a:ext cx="420624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1" lang="he-IL">
                <a:solidFill>
                  <a:srgbClr val="E86A4E"/>
                </a:solidFill>
                <a:latin typeface="Arial"/>
                <a:cs typeface="Arial"/>
              </a:rPr>
              <a:t>שימו לב: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2606040"/>
            <a:ext cx="4206240" cy="24688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5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מה לוקחים איתנו לקלפי? ומה עושים מאחורי הפרגוד?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5349240"/>
            <a:ext cx="50292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1400" b="0" lang="he-IL">
                <a:solidFill>
                  <a:srgbClr val="8A93A3"/>
                </a:solidFill>
                <a:latin typeface="Arial"/>
                <a:cs typeface="Arial"/>
              </a:rPr>
              <a:t>קישור: </a:t>
            </a:r>
            <a:r>
              <a:rPr sz="1400" b="0" lang="he-IL">
                <a:solidFill>
                  <a:srgbClr val="3A8DDE"/>
                </a:solidFill>
                <a:latin typeface="Arial"/>
                <a:cs typeface="Arial"/>
                <a:hlinkClick r:id="rId4"/>
              </a:rPr>
              <a:t>https://www.youtube.com/watch?v=I5BivL8-c90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רשימות ואחוז החסימה</a:t>
            </a:r>
          </a:p>
        </p:txBody>
      </p:sp>
      <p:sp>
        <p:nvSpPr>
          <p:cNvPr id="3" name="Rectangle 2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320272" y="1883664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0" y="1645920"/>
            <a:ext cx="5486400" cy="7680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מצביעים ל</a:t>
            </a:r>
            <a:r>
              <a:rPr sz="3000" b="1" lang="he-IL">
                <a:solidFill>
                  <a:srgbClr val="E86A4E"/>
                </a:solidFill>
                <a:latin typeface="Arial"/>
                <a:cs typeface="Arial"/>
              </a:rPr>
              <a:t>רשימה</a:t>
            </a: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, לא לאדם</a:t>
            </a:r>
          </a:p>
        </p:txBody>
      </p:sp>
      <p:sp>
        <p:nvSpPr>
          <p:cNvPr id="6" name="Oval 5"/>
          <p:cNvSpPr/>
          <p:nvPr/>
        </p:nvSpPr>
        <p:spPr>
          <a:xfrm>
            <a:off x="11320272" y="2651760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0" y="2414016"/>
            <a:ext cx="5486400" cy="7680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רשימה צריכה לפחות </a:t>
            </a:r>
            <a:r>
              <a:rPr sz="3200" b="1" lang="he-IL">
                <a:solidFill>
                  <a:srgbClr val="E86A4E"/>
                </a:solidFill>
                <a:latin typeface="Arial"/>
                <a:cs typeface="Arial"/>
              </a:rPr>
              <a:t>3.25%</a:t>
            </a:r>
          </a:p>
        </p:txBody>
      </p:sp>
      <p:sp>
        <p:nvSpPr>
          <p:cNvPr id="8" name="Oval 7"/>
          <p:cNvSpPr/>
          <p:nvPr/>
        </p:nvSpPr>
        <p:spPr>
          <a:xfrm>
            <a:off x="11320272" y="341985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0" y="3182112"/>
            <a:ext cx="5486400" cy="7680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כלומר: בערך </a:t>
            </a:r>
            <a:r>
              <a:rPr sz="3200" b="1" lang="he-IL">
                <a:solidFill>
                  <a:srgbClr val="E86A4E"/>
                </a:solidFill>
                <a:latin typeface="Arial"/>
                <a:cs typeface="Arial"/>
              </a:rPr>
              <a:t>3 מכל 100</a:t>
            </a: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 קולות</a:t>
            </a:r>
          </a:p>
        </p:txBody>
      </p:sp>
      <p:sp>
        <p:nvSpPr>
          <p:cNvPr id="10" name="Oval 9"/>
          <p:cNvSpPr/>
          <p:nvPr/>
        </p:nvSpPr>
        <p:spPr>
          <a:xfrm>
            <a:off x="11320272" y="4187952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0" y="3950208"/>
            <a:ext cx="5486400" cy="7680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פחות מזה? לא נכנסת לכנסת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0" y="4773168"/>
            <a:ext cx="6035040" cy="1810512"/>
          </a:xfrm>
          <a:prstGeom prst="roundRect">
            <a:avLst>
              <a:gd name="adj" fmla="val 15000"/>
            </a:avLst>
          </a:prstGeom>
          <a:solidFill>
            <a:srgbClr val="FFEFC2"/>
          </a:solidFill>
          <a:ln w="3175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06440" y="4818888"/>
            <a:ext cx="5760720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צריך בערך </a:t>
            </a:r>
            <a:r>
              <a:rPr sz="4000" b="1" lang="he-IL">
                <a:solidFill>
                  <a:srgbClr val="E86A4E"/>
                </a:solidFill>
                <a:latin typeface="Arial"/>
                <a:cs typeface="Arial"/>
              </a:rPr>
              <a:t>155,000</a:t>
            </a: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 קולות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06440" y="5577840"/>
            <a:ext cx="5760720" cy="43891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1" lang="he-IL">
                <a:solidFill>
                  <a:srgbClr val="222B3A"/>
                </a:solidFill>
                <a:latin typeface="Arial"/>
                <a:cs typeface="Arial"/>
              </a:rPr>
              <a:t>בבחירות 2022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06440" y="6016752"/>
            <a:ext cx="576072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0" lang="he-IL">
                <a:solidFill>
                  <a:srgbClr val="222B3A"/>
                </a:solidFill>
                <a:latin typeface="Arial"/>
                <a:cs typeface="Arial"/>
              </a:rPr>
              <a:t>השנה: תלוי כמה יצביעו – כנראה יותר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26280" y="1828800"/>
            <a:ext cx="356616" cy="356616"/>
          </a:xfrm>
          <a:prstGeom prst="rect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114800" y="1828800"/>
            <a:ext cx="356616" cy="356616"/>
          </a:xfrm>
          <a:prstGeom prst="rect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703320" y="1828800"/>
            <a:ext cx="356616" cy="356616"/>
          </a:xfrm>
          <a:prstGeom prst="rect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29184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559302" y="1828800"/>
            <a:ext cx="89154" cy="356616"/>
          </a:xfrm>
          <a:prstGeom prst="rect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88036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46888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05740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64592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23444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6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52628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11480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70332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29184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288036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46888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05740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64592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23444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2296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52628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1480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70332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29184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88036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246888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205740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64592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23444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2296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52628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11480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70332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329184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288036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46888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205740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64592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23444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82296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452628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11480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370332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29184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288036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246888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05740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64592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23444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2296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52628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411480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370332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329184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288036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246888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205740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64592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23444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2296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452628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411480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370332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329184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288036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246888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205740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64592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123444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82296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452628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411480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370332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329184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288036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246888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205740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164592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23444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2296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452628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411480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370332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329184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288036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246888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205740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164592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123444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82296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452628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411480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370332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329184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288036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246888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205740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164592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123444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82296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116"/>
          <p:cNvSpPr txBox="1"/>
          <p:nvPr/>
        </p:nvSpPr>
        <p:spPr>
          <a:xfrm>
            <a:off x="822960" y="5989320"/>
            <a:ext cx="41148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1" lang="he-IL">
                <a:solidFill>
                  <a:srgbClr val="8A93A3"/>
                </a:solidFill>
                <a:latin typeface="Arial"/>
                <a:cs typeface="Arial"/>
              </a:rPr>
              <a:t>100 קולות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סרטון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000" b="1" lang="he-IL">
                <a:solidFill>
                  <a:srgbClr val="1E3A6E"/>
                </a:solidFill>
                <a:latin typeface="Arial"/>
                <a:cs typeface="Arial"/>
              </a:rPr>
              <a:t>סרטון: הבחירות לכנסת ה-26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humb_Lb6vxtcLYXg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6035040" cy="3394710"/>
          </a:xfrm>
          <a:prstGeom prst="rect">
            <a:avLst/>
          </a:prstGeom>
        </p:spPr>
      </p:pic>
      <p:sp>
        <p:nvSpPr>
          <p:cNvPr id="6" name="Rounded Rectangle 5">
            <a:hlinkClick r:id="rId4"/>
          </p:cNvPr>
          <p:cNvSpPr/>
          <p:nvPr/>
        </p:nvSpPr>
        <p:spPr>
          <a:xfrm>
            <a:off x="2880360" y="3004947"/>
            <a:ext cx="1371600" cy="950976"/>
          </a:xfrm>
          <a:prstGeom prst="roundRect">
            <a:avLst>
              <a:gd name="adj" fmla="val 30000"/>
            </a:avLst>
          </a:prstGeom>
          <a:solidFill>
            <a:srgbClr val="E0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>
            <a:hlinkClick r:id="rId4"/>
          </p:cNvPr>
          <p:cNvSpPr/>
          <p:nvPr/>
        </p:nvSpPr>
        <p:spPr>
          <a:xfrm rot="5400000">
            <a:off x="3364991" y="3233547"/>
            <a:ext cx="493776" cy="493776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5287518"/>
            <a:ext cx="603504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3A8DDE"/>
                </a:solidFill>
                <a:latin typeface="Arial"/>
                <a:cs typeface="Arial"/>
              </a:rPr>
              <a:t>לחצו על התמונה לצפייה</a:t>
            </a:r>
          </a:p>
          <a:p>
            <a:pPr rtl="1" algn="ctr">
              <a:lnSpc>
                <a:spcPct val="110000"/>
              </a:lnSpc>
            </a:pPr>
            <a:r>
              <a:rPr sz="2000" b="0" lang="he-IL">
                <a:solidFill>
                  <a:srgbClr val="8A93A3"/>
                </a:solidFill>
                <a:latin typeface="Arial"/>
                <a:cs typeface="Arial"/>
              </a:rPr>
              <a:t>הכנסת  |  2:11 דק׳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783080"/>
            <a:ext cx="4663440" cy="338328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78040" y="1920240"/>
            <a:ext cx="420624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1" lang="he-IL">
                <a:solidFill>
                  <a:srgbClr val="E86A4E"/>
                </a:solidFill>
                <a:latin typeface="Arial"/>
                <a:cs typeface="Arial"/>
              </a:rPr>
              <a:t>שימו לב: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2606040"/>
            <a:ext cx="4206240" cy="24688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5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כמה אנשים יכולים להצביע השנה? ומי יכול להיבחר?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5349240"/>
            <a:ext cx="50292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1400" b="0" lang="he-IL">
                <a:solidFill>
                  <a:srgbClr val="8A93A3"/>
                </a:solidFill>
                <a:latin typeface="Arial"/>
                <a:cs typeface="Arial"/>
              </a:rPr>
              <a:t>קישור: </a:t>
            </a:r>
            <a:r>
              <a:rPr sz="1400" b="0" lang="he-IL">
                <a:solidFill>
                  <a:srgbClr val="3A8DDE"/>
                </a:solidFill>
                <a:latin typeface="Arial"/>
                <a:cs typeface="Arial"/>
                <a:hlinkClick r:id="rId4"/>
              </a:rPr>
              <a:t>https://www.youtube.com/watch?v=Lb6vxtcLYXg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איך מקימים ממשלה?</a:t>
            </a:r>
          </a:p>
        </p:txBody>
      </p:sp>
      <p:sp>
        <p:nvSpPr>
          <p:cNvPr id="3" name="Rectangle 2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389120" y="507492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846320" y="507492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303520" y="507492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760720" y="507492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172200" y="507492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156718" y="476964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743098" y="477237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283505" y="4782319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823248" y="479648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110431" y="446749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362144" y="481826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690473" y="447392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223835" y="4495169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033814" y="417158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754662" y="452564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603556" y="4183601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927653" y="3884943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125620" y="4218819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282397" y="4572828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483522" y="3905331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642432" y="4269788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5793038" y="3610511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4990690" y="395841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331994" y="364287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631350" y="3351106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153362" y="4349334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489621" y="4035893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4821559" y="371881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151022" y="3399789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5444247" y="310939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5233651" y="2887843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943053" y="317935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4621377" y="350447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300396" y="383034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980681" y="415755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5001722" y="2688738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4710899" y="2984554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4393873" y="331938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4079919" y="365873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4750839" y="2514118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771900" y="4005863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457700" y="2818023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143286" y="3166996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483578" y="2365776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3834204" y="3525761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4186879" y="268201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4202680" y="2245234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3874282" y="305015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3536142" y="390089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3902100" y="2578361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3911029" y="215372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3569953" y="3435043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3591874" y="2971024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3607214" y="2508471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3611616" y="209219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3283714" y="384724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3294374" y="338905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3301322" y="2931089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3306207" y="2473289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3307514" y="206127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3001845" y="206127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3003152" y="2473289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3008037" y="2931089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3014985" y="338905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3025645" y="384724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2697743" y="209219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2702145" y="2508471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717485" y="2971024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2739406" y="3435043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2398330" y="215372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2407259" y="2578361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2773217" y="390089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2435077" y="305015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2106679" y="2245234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2122480" y="268201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2475155" y="3525761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825781" y="2365776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166073" y="3166996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2537460" y="4005863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851660" y="2818023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558520" y="2514118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2229440" y="365873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915486" y="331938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598460" y="2984554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307637" y="2688738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2328678" y="415755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2008963" y="383034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687982" y="350447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366306" y="317935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075708" y="2887843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865112" y="310939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58337" y="3399789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487800" y="371881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819738" y="4035893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2155997" y="4349334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678009" y="3351106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77365" y="364287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318669" y="395841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516321" y="3610511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666927" y="4269788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825837" y="3905331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2026962" y="4572828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83739" y="4218819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381706" y="3884943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705803" y="4183601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554697" y="452564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275545" y="417158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085524" y="4495169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618886" y="447392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947215" y="481826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98928" y="446749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486111" y="479648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025854" y="4782319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566261" y="477237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52641" y="476964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920239" y="507492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463039" y="507492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05839" y="507492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548639" y="507492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37160" y="507492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2148839" y="4389120"/>
            <a:ext cx="2194560" cy="8229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120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2148839" y="5029200"/>
            <a:ext cx="219456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כיסאות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6858000" y="1828800"/>
            <a:ext cx="4846320" cy="1463040"/>
          </a:xfrm>
          <a:prstGeom prst="roundRect">
            <a:avLst>
              <a:gd name="adj" fmla="val 12000"/>
            </a:avLst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600" b="0" lang="he-IL">
                <a:solidFill>
                  <a:srgbClr val="FFFFFF"/>
                </a:solidFill>
                <a:latin typeface="Arial"/>
                <a:cs typeface="Arial"/>
              </a:rPr>
              <a:t>צריך </a:t>
            </a:r>
            <a:r>
              <a:rPr sz="4400" b="1" lang="he-IL">
                <a:solidFill>
                  <a:srgbClr val="F6C344"/>
                </a:solidFill>
                <a:latin typeface="Arial"/>
                <a:cs typeface="Arial"/>
              </a:rPr>
              <a:t>61</a:t>
            </a:r>
            <a:r>
              <a:rPr sz="3600" b="0" lang="he-IL">
                <a:solidFill>
                  <a:srgbClr val="FFFFFF"/>
                </a:solidFill>
                <a:latin typeface="Arial"/>
                <a:cs typeface="Arial"/>
              </a:rPr>
              <a:t> מתוך 120</a:t>
            </a:r>
          </a:p>
        </p:txBody>
      </p:sp>
      <p:sp>
        <p:nvSpPr>
          <p:cNvPr id="127" name="Oval 126"/>
          <p:cNvSpPr/>
          <p:nvPr/>
        </p:nvSpPr>
        <p:spPr>
          <a:xfrm>
            <a:off x="11320272" y="3831335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6583680" y="3566160"/>
            <a:ext cx="4572000" cy="8229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מתחברות = </a:t>
            </a: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קואליציה</a:t>
            </a:r>
          </a:p>
        </p:txBody>
      </p:sp>
      <p:sp>
        <p:nvSpPr>
          <p:cNvPr id="129" name="Oval 128"/>
          <p:cNvSpPr/>
          <p:nvPr/>
        </p:nvSpPr>
        <p:spPr>
          <a:xfrm>
            <a:off x="11320272" y="465429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TextBox 129"/>
          <p:cNvSpPr txBox="1"/>
          <p:nvPr/>
        </p:nvSpPr>
        <p:spPr>
          <a:xfrm>
            <a:off x="6583680" y="4389120"/>
            <a:ext cx="4572000" cy="8229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השאר = </a:t>
            </a:r>
            <a:r>
              <a:rPr sz="3000" b="1" lang="he-IL">
                <a:solidFill>
                  <a:srgbClr val="8A93A3"/>
                </a:solidFill>
                <a:latin typeface="Arial"/>
                <a:cs typeface="Arial"/>
              </a:rPr>
              <a:t>אופוזיציה</a:t>
            </a:r>
          </a:p>
        </p:txBody>
      </p:sp>
      <p:sp>
        <p:nvSpPr>
          <p:cNvPr id="131" name="Oval 130"/>
          <p:cNvSpPr/>
          <p:nvPr/>
        </p:nvSpPr>
        <p:spPr>
          <a:xfrm>
            <a:off x="11320272" y="547725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TextBox 131"/>
          <p:cNvSpPr txBox="1"/>
          <p:nvPr/>
        </p:nvSpPr>
        <p:spPr>
          <a:xfrm>
            <a:off x="6583680" y="5212080"/>
            <a:ext cx="4572000" cy="8229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כמו פאזל שמתחבר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סרטון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000" b="1" lang="he-IL">
                <a:solidFill>
                  <a:srgbClr val="1E3A6E"/>
                </a:solidFill>
                <a:latin typeface="Arial"/>
                <a:cs typeface="Arial"/>
              </a:rPr>
              <a:t>סרטון: איך מרכיבים ממשלה?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humb_kN4qS8YMYUA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6035040" cy="3394710"/>
          </a:xfrm>
          <a:prstGeom prst="rect">
            <a:avLst/>
          </a:prstGeom>
        </p:spPr>
      </p:pic>
      <p:sp>
        <p:nvSpPr>
          <p:cNvPr id="6" name="Rounded Rectangle 5">
            <a:hlinkClick r:id="rId4"/>
          </p:cNvPr>
          <p:cNvSpPr/>
          <p:nvPr/>
        </p:nvSpPr>
        <p:spPr>
          <a:xfrm>
            <a:off x="2880360" y="3004947"/>
            <a:ext cx="1371600" cy="950976"/>
          </a:xfrm>
          <a:prstGeom prst="roundRect">
            <a:avLst>
              <a:gd name="adj" fmla="val 30000"/>
            </a:avLst>
          </a:prstGeom>
          <a:solidFill>
            <a:srgbClr val="E0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>
            <a:hlinkClick r:id="rId4"/>
          </p:cNvPr>
          <p:cNvSpPr/>
          <p:nvPr/>
        </p:nvSpPr>
        <p:spPr>
          <a:xfrm rot="5400000">
            <a:off x="3364991" y="3233547"/>
            <a:ext cx="493776" cy="493776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5287518"/>
            <a:ext cx="603504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3A8DDE"/>
                </a:solidFill>
                <a:latin typeface="Arial"/>
                <a:cs typeface="Arial"/>
              </a:rPr>
              <a:t>לחצו על התמונה לצפייה</a:t>
            </a:r>
          </a:p>
          <a:p>
            <a:pPr rtl="1" algn="ctr">
              <a:lnSpc>
                <a:spcPct val="110000"/>
              </a:lnSpc>
            </a:pPr>
            <a:r>
              <a:rPr sz="2000" b="0" lang="he-IL">
                <a:solidFill>
                  <a:srgbClr val="8A93A3"/>
                </a:solidFill>
                <a:latin typeface="Arial"/>
                <a:cs typeface="Arial"/>
              </a:rPr>
              <a:t>המכון הישראלי לדמוקרטיה  |  1:25 דק׳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783080"/>
            <a:ext cx="4663440" cy="338328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78040" y="1920240"/>
            <a:ext cx="420624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1" lang="he-IL">
                <a:solidFill>
                  <a:srgbClr val="E86A4E"/>
                </a:solidFill>
                <a:latin typeface="Arial"/>
                <a:cs typeface="Arial"/>
              </a:rPr>
              <a:t>שימו לב: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2606040"/>
            <a:ext cx="4206240" cy="24688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5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מי מקבל את המשימה להרכיב ממשלה? וכמה תומכים צריך?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5349240"/>
            <a:ext cx="50292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1400" b="0" lang="he-IL">
                <a:solidFill>
                  <a:srgbClr val="8A93A3"/>
                </a:solidFill>
                <a:latin typeface="Arial"/>
                <a:cs typeface="Arial"/>
              </a:rPr>
              <a:t>קישור: </a:t>
            </a:r>
            <a:r>
              <a:rPr sz="1400" b="0" lang="he-IL">
                <a:solidFill>
                  <a:srgbClr val="3A8DDE"/>
                </a:solidFill>
                <a:latin typeface="Arial"/>
                <a:cs typeface="Arial"/>
                <a:hlinkClick r:id="rId4"/>
              </a:rPr>
              <a:t>https://www.youtube.com/watch?v=kN4qS8YMYUA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דיון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000" b="1" lang="he-IL">
                <a:solidFill>
                  <a:srgbClr val="1E3A6E"/>
                </a:solidFill>
                <a:latin typeface="Arial"/>
                <a:cs typeface="Arial"/>
              </a:rPr>
              <a:t>גם אנחנו משפיעים!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0" y="1691640"/>
            <a:ext cx="548640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1" lang="he-IL">
                <a:solidFill>
                  <a:srgbClr val="1E3A6E"/>
                </a:solidFill>
                <a:latin typeface="Arial"/>
                <a:cs typeface="Arial"/>
              </a:rPr>
              <a:t>כבר עכשיו אפשר:</a:t>
            </a:r>
          </a:p>
        </p:txBody>
      </p:sp>
      <p:sp>
        <p:nvSpPr>
          <p:cNvPr id="6" name="Oval 5"/>
          <p:cNvSpPr/>
          <p:nvPr/>
        </p:nvSpPr>
        <p:spPr>
          <a:xfrm>
            <a:off x="11320272" y="2606040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0" y="2377440"/>
            <a:ext cx="493776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להתנדב בקהילה</a:t>
            </a:r>
          </a:p>
        </p:txBody>
      </p:sp>
      <p:sp>
        <p:nvSpPr>
          <p:cNvPr id="8" name="Oval 7"/>
          <p:cNvSpPr/>
          <p:nvPr/>
        </p:nvSpPr>
        <p:spPr>
          <a:xfrm>
            <a:off x="11320272" y="3355848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0" y="3127248"/>
            <a:ext cx="493776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לבחור במועצת תלמידים</a:t>
            </a:r>
          </a:p>
        </p:txBody>
      </p:sp>
      <p:sp>
        <p:nvSpPr>
          <p:cNvPr id="10" name="Oval 9"/>
          <p:cNvSpPr/>
          <p:nvPr/>
        </p:nvSpPr>
        <p:spPr>
          <a:xfrm>
            <a:off x="11320272" y="410565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17920" y="3877056"/>
            <a:ext cx="493776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להביע דעה – בכבוד</a:t>
            </a:r>
          </a:p>
        </p:txBody>
      </p:sp>
      <p:sp>
        <p:nvSpPr>
          <p:cNvPr id="12" name="Oval 11"/>
          <p:cNvSpPr/>
          <p:nvPr/>
        </p:nvSpPr>
        <p:spPr>
          <a:xfrm>
            <a:off x="11320272" y="4855464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17920" y="4626864"/>
            <a:ext cx="493776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לבדוק אם ידיעה נכונה</a:t>
            </a:r>
          </a:p>
        </p:txBody>
      </p:sp>
      <p:sp>
        <p:nvSpPr>
          <p:cNvPr id="14" name="Oval 13"/>
          <p:cNvSpPr/>
          <p:nvPr/>
        </p:nvSpPr>
        <p:spPr>
          <a:xfrm>
            <a:off x="11320272" y="5605272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0" y="5376672"/>
            <a:ext cx="493776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לבוא עם ההורים לקלפי</a:t>
            </a:r>
          </a:p>
        </p:txBody>
      </p:sp>
      <p:pic>
        <p:nvPicPr>
          <p:cNvPr id="16" name="Picture 15" descr="tee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0"/>
            <a:ext cx="54864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סרטון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000" b="1" lang="he-IL">
                <a:solidFill>
                  <a:srgbClr val="1E3A6E"/>
                </a:solidFill>
                <a:latin typeface="Arial"/>
                <a:cs typeface="Arial"/>
              </a:rPr>
              <a:t>סרטון: פייק ניוז בבחירות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איור: בודקים אם סרטון אמיתי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6035040" cy="3394710"/>
          </a:xfrm>
          <a:prstGeom prst="rect">
            <a:avLst/>
          </a:prstGeom>
        </p:spPr>
      </p:pic>
      <p:sp>
        <p:nvSpPr>
          <p:cNvPr id="6" name="Rounded Rectangle 5">
            <a:hlinkClick r:id="rId4"/>
          </p:cNvPr>
          <p:cNvSpPr/>
          <p:nvPr/>
        </p:nvSpPr>
        <p:spPr>
          <a:xfrm>
            <a:off x="2880360" y="3004947"/>
            <a:ext cx="1371600" cy="950976"/>
          </a:xfrm>
          <a:prstGeom prst="roundRect">
            <a:avLst>
              <a:gd name="adj" fmla="val 30000"/>
            </a:avLst>
          </a:prstGeom>
          <a:solidFill>
            <a:srgbClr val="E0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>
            <a:hlinkClick r:id="rId4"/>
          </p:cNvPr>
          <p:cNvSpPr/>
          <p:nvPr/>
        </p:nvSpPr>
        <p:spPr>
          <a:xfrm rot="5400000">
            <a:off x="3364991" y="3233547"/>
            <a:ext cx="493776" cy="493776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5287518"/>
            <a:ext cx="603504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3A8DDE"/>
                </a:solidFill>
                <a:latin typeface="Arial"/>
                <a:cs typeface="Arial"/>
              </a:rPr>
              <a:t>לחצו על התמונה לצפייה</a:t>
            </a:r>
          </a:p>
          <a:p>
            <a:pPr rtl="1" algn="ctr">
              <a:lnSpc>
                <a:spcPct val="110000"/>
              </a:lnSpc>
            </a:pPr>
            <a:r>
              <a:rPr sz="2000" b="0" lang="he-IL">
                <a:solidFill>
                  <a:srgbClr val="8A93A3"/>
                </a:solidFill>
                <a:latin typeface="Arial"/>
                <a:cs typeface="Arial"/>
              </a:rPr>
              <a:t>ערוץ 14  |  3:26 דק׳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783080"/>
            <a:ext cx="4663440" cy="338328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78040" y="1920240"/>
            <a:ext cx="420624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1" lang="he-IL">
                <a:solidFill>
                  <a:srgbClr val="E86A4E"/>
                </a:solidFill>
                <a:latin typeface="Arial"/>
                <a:cs typeface="Arial"/>
              </a:rPr>
              <a:t>שימו לב: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2606040"/>
            <a:ext cx="4206240" cy="24688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5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איך יודעים אם ידיעה אמיתית? מי פרסם? זה נשמע קיצוני מדי?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5349240"/>
            <a:ext cx="50292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1400" b="0" lang="he-IL">
                <a:solidFill>
                  <a:srgbClr val="8A93A3"/>
                </a:solidFill>
                <a:latin typeface="Arial"/>
                <a:cs typeface="Arial"/>
              </a:rPr>
              <a:t>קישור: </a:t>
            </a:r>
            <a:r>
              <a:rPr sz="1400" b="0" lang="he-IL">
                <a:solidFill>
                  <a:srgbClr val="3A8DDE"/>
                </a:solidFill>
                <a:latin typeface="Arial"/>
                <a:cs typeface="Arial"/>
                <a:hlinkClick r:id="rId4"/>
              </a:rPr>
              <a:t>https://www.youtube.com/watch?v=9SwK6gDWU1k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פעילות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בחירות בכיתה!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309360" y="1783080"/>
            <a:ext cx="539496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1E3A6E"/>
                </a:solidFill>
                <a:latin typeface="Arial"/>
                <a:cs typeface="Arial"/>
              </a:rPr>
              <a:t>על מה מצביעים?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2514600"/>
            <a:ext cx="539496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1E3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287000" y="2606040"/>
            <a:ext cx="1280160" cy="685800"/>
          </a:xfrm>
          <a:prstGeom prst="roundRect">
            <a:avLst>
              <a:gd name="adj" fmla="val 15000"/>
            </a:avLst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פפ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2514600"/>
            <a:ext cx="365760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פיקניק בפארק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3538728"/>
            <a:ext cx="539496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1E3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287000" y="3630168"/>
            <a:ext cx="1280160" cy="685800"/>
          </a:xfrm>
          <a:prstGeom prst="roundRect">
            <a:avLst>
              <a:gd name="adj" fmla="val 15000"/>
            </a:avLst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סר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3538728"/>
            <a:ext cx="365760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יום סרט וכיבוד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4562856"/>
            <a:ext cx="539496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1E3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287000" y="4654296"/>
            <a:ext cx="1280160" cy="685800"/>
          </a:xfrm>
          <a:prstGeom prst="roundRect">
            <a:avLst>
              <a:gd name="adj" fmla="val 15000"/>
            </a:avLst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4562856"/>
            <a:ext cx="365760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סדנת אפייה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5669280"/>
            <a:ext cx="539496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2200" b="0" lang="he-IL">
                <a:solidFill>
                  <a:srgbClr val="8A93A3"/>
                </a:solidFill>
                <a:latin typeface="Arial"/>
                <a:cs typeface="Arial"/>
              </a:rPr>
              <a:t>פתקים להדפסה – בשקופית האחרונה</a:t>
            </a:r>
          </a:p>
        </p:txBody>
      </p:sp>
      <p:sp>
        <p:nvSpPr>
          <p:cNvPr id="16" name="Oval 15"/>
          <p:cNvSpPr/>
          <p:nvPr/>
        </p:nvSpPr>
        <p:spPr>
          <a:xfrm>
            <a:off x="5212080" y="1988819"/>
            <a:ext cx="685800" cy="6858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1828800"/>
            <a:ext cx="448056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בוחרים ועדת קלפי</a:t>
            </a:r>
          </a:p>
        </p:txBody>
      </p:sp>
      <p:sp>
        <p:nvSpPr>
          <p:cNvPr id="18" name="Oval 17"/>
          <p:cNvSpPr/>
          <p:nvPr/>
        </p:nvSpPr>
        <p:spPr>
          <a:xfrm>
            <a:off x="5212080" y="2994660"/>
            <a:ext cx="685800" cy="6858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2834640"/>
            <a:ext cx="448056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כל אחד בוחר פתק בסוד</a:t>
            </a:r>
          </a:p>
        </p:txBody>
      </p:sp>
      <p:sp>
        <p:nvSpPr>
          <p:cNvPr id="20" name="Oval 19"/>
          <p:cNvSpPr/>
          <p:nvPr/>
        </p:nvSpPr>
        <p:spPr>
          <a:xfrm>
            <a:off x="5212080" y="4000500"/>
            <a:ext cx="685800" cy="6858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840480"/>
            <a:ext cx="448056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שמים בקלפי</a:t>
            </a:r>
          </a:p>
        </p:txBody>
      </p:sp>
      <p:sp>
        <p:nvSpPr>
          <p:cNvPr id="22" name="Oval 21"/>
          <p:cNvSpPr/>
          <p:nvPr/>
        </p:nvSpPr>
        <p:spPr>
          <a:xfrm>
            <a:off x="5212080" y="5006340"/>
            <a:ext cx="685800" cy="6858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846320"/>
            <a:ext cx="448056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סופרים ומכריזים!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דיון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מה למדנו מההצבעה?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1874519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E9E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561320" y="2057400"/>
            <a:ext cx="777240" cy="77724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4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874519"/>
            <a:ext cx="932688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0" lang="he-IL">
                <a:solidFill>
                  <a:srgbClr val="222B3A"/>
                </a:solidFill>
                <a:latin typeface="Arial"/>
                <a:cs typeface="Arial"/>
              </a:rPr>
              <a:t>איך הרגשתם כשהצבעתם?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46120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E9E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561320" y="3429000"/>
            <a:ext cx="777240" cy="77724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4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3246120"/>
            <a:ext cx="932688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0" lang="he-IL">
                <a:solidFill>
                  <a:srgbClr val="222B3A"/>
                </a:solidFill>
                <a:latin typeface="Arial"/>
                <a:cs typeface="Arial"/>
              </a:rPr>
              <a:t>למה חשוב שההצבעה סודית?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617720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E9E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561320" y="4800600"/>
            <a:ext cx="777240" cy="77724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4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4617720"/>
            <a:ext cx="932688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0" lang="he-IL">
                <a:solidFill>
                  <a:srgbClr val="222B3A"/>
                </a:solidFill>
                <a:latin typeface="Arial"/>
                <a:cs typeface="Arial"/>
              </a:rPr>
              <a:t>מה עושים אם אף הצעה לא קיבלה רוב?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11091672" cy="11887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400" b="1" lang="he-IL">
                <a:solidFill>
                  <a:srgbClr val="F6C344"/>
                </a:solidFill>
                <a:latin typeface="Arial"/>
                <a:cs typeface="Arial"/>
              </a:rPr>
              <a:t>סבב קלפי טריוויה!</a:t>
            </a:r>
          </a:p>
        </p:txBody>
      </p:sp>
      <p:sp>
        <p:nvSpPr>
          <p:cNvPr id="4" name="Rounded Rectangle 3"/>
          <p:cNvSpPr/>
          <p:nvPr/>
        </p:nvSpPr>
        <p:spPr>
          <a:xfrm rot="20880000">
            <a:off x="2651760" y="2011680"/>
            <a:ext cx="2377440" cy="3108960"/>
          </a:xfrm>
          <a:prstGeom prst="roundRect">
            <a:avLst>
              <a:gd name="adj" fmla="val 10000"/>
            </a:avLst>
          </a:prstGeom>
          <a:solidFill>
            <a:srgbClr val="3A8DD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80560" y="2011680"/>
            <a:ext cx="2377440" cy="3108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1E3A6E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6" name="Rounded Rectangle 5"/>
          <p:cNvSpPr/>
          <p:nvPr/>
        </p:nvSpPr>
        <p:spPr>
          <a:xfrm rot="720000">
            <a:off x="6309360" y="2011680"/>
            <a:ext cx="2377440" cy="310896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349240"/>
            <a:ext cx="11091672" cy="914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800" b="0" lang="he-IL">
                <a:solidFill>
                  <a:srgbClr val="FFFFFF"/>
                </a:solidFill>
                <a:latin typeface="Arial"/>
                <a:cs typeface="Arial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349240"/>
            <a:ext cx="11091672" cy="914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800" b="0" lang="he-IL">
                <a:solidFill>
                  <a:srgbClr val="FFFFFF"/>
                </a:solidFill>
                <a:latin typeface="Arial"/>
                <a:cs typeface="Arial"/>
              </a:rPr>
              <a:t/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349240"/>
            <a:ext cx="11091672" cy="914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800" b="0" lang="he-IL">
                <a:solidFill>
                  <a:srgbClr val="FFFFFF"/>
                </a:solidFill>
                <a:latin typeface="Arial"/>
                <a:cs typeface="Arial"/>
              </a:rPr>
              <a:t/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737360" y="5486400"/>
            <a:ext cx="8686800" cy="868680"/>
          </a:xfrm>
          <a:prstGeom prst="roundRect">
            <a:avLst>
              <a:gd name="adj" fmla="val 50000"/>
            </a:avLst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1E3A6E"/>
                </a:solidFill>
                <a:latin typeface="Arial"/>
                <a:cs typeface="Arial"/>
              </a:rPr>
              <a:t>קבוצות  •  שולפים קלף  •  תשובה נכונה = נקודה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600" b="1" lang="he-IL">
                <a:solidFill>
                  <a:srgbClr val="1E3A6E"/>
                </a:solidFill>
                <a:latin typeface="Arial"/>
                <a:cs typeface="Arial"/>
              </a:rPr>
              <a:t>באיזה חודש הבחירות השנה?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אוקטובר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נובמבר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דצמבר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באיזה חודש הבחירות השנה?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א.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אוקטובר – 27.10.2026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לפי החוק, בחירות רגילות הן בחודש חשוון – באוקטובר או בנובמבר.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2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600" b="1" lang="he-IL">
                <a:solidFill>
                  <a:srgbClr val="1E3A6E"/>
                </a:solidFill>
                <a:latin typeface="Arial"/>
                <a:cs typeface="Arial"/>
              </a:rPr>
              <a:t>לכמה שנים בוחרים את הכנסת?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2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לכמה שנים בוחרים את הכנסת?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4 שנים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אם הכנסת מתפזרת מוקדם – יש בחירות מוקדמות.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3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באיזו שנה היו הבחירות הראשונות?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1948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1949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1967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3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באיזו שנה היו הבחירות הראשונות?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1949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25.1.1949 – כ-8 חודשים אחרי קום המדינה.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4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כמה אנשים יכולים להצביע השנה?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כ-1 מיליון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יותר מ-7.3 מיליון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20 מיליון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4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כמה אנשים יכולים להצביע השנה?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יותר מ-7.3 מיליון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ב-1949 היו רק כ-500 אלף בעלי זכות בחירה.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5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כמה קלפיות יש בבחירות האלה?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1,200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יותר מ-12,000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5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כמה קלפיות יש בבחירות האלה?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ג.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יותר מ-12,000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יש קלפיות גם בבתי חולים, בבתי אבות ואפילו בשגרירויות בחו״ל.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6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600" b="1" lang="he-IL">
                <a:solidFill>
                  <a:srgbClr val="1E3A6E"/>
                </a:solidFill>
                <a:latin typeface="Arial"/>
                <a:cs typeface="Arial"/>
              </a:rPr>
              <a:t>כמה רשימות מתמודדות השנה?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38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120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6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כמה רשימות מתמודדות השנה?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38 רשימות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בבחירות 2022 התמודדו 40 רשימות.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7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איך נקבע כמה מקומות יש לכל רשימה?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לפי מספר הקולות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בהגרלה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הנשיא מחליט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7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איך נקבע כמה מקומות יש לכל רשימה?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א.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לפי מספר הקולות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יותר קולות = יותר חברי כנסת. זו ״שיטה יחסית״.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8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600" b="1" lang="he-IL">
                <a:solidFill>
                  <a:srgbClr val="1E3A6E"/>
                </a:solidFill>
                <a:latin typeface="Arial"/>
                <a:cs typeface="Arial"/>
              </a:rPr>
              <a:t>מה אחוז החסימה?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3.25%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10%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8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מה אחוז החסימה?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3.25%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רשימה שמקבלת פחות – לא נכנסת לכנסת.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9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כמה רשימות נכנסו לכנסת ב-2022?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40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9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כמה רשימות נכנסו לכנסת ב-2022?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10 רשימות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40 רשימות התמודדו – רק 10 עברו את אחוז החסימה.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10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1E3A6E"/>
                </a:solidFill>
                <a:latin typeface="Arial"/>
                <a:cs typeface="Arial"/>
              </a:rPr>
              <a:t>כמה מושבים קיבלה הרשימה הגדולה ב-2022?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32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61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90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10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2800" b="1" lang="he-IL">
                <a:solidFill>
                  <a:srgbClr val="8A93A3"/>
                </a:solidFill>
                <a:latin typeface="Arial"/>
                <a:cs typeface="Arial"/>
              </a:rPr>
              <a:t>כמה מושבים קיבלה הרשימה הגדולה ב-2022?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א.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32 מושבים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אף רשימה לא קיבלה אף פעם 61 מושבים לבד – לכן צריך קואליציה.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11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מי מטיל על חבר כנסת להרכיב ממשלה?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ראש העיר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הנשיא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ועדת הבחירות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11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מי מטיל על חבר כנסת להרכיב ממשלה?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נשיא המדינה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חבר הכנסת צריך לאסוף קואליציה של לפחות 61.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12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כמה ממשלות היו בישראל עד היום?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37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120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12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כמה ממשלות היו בישראל עד היום?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37 ממשלות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הממשלה ה-37 הוקמה בדצמבר 2022.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13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600" b="1" lang="he-IL">
                <a:solidFill>
                  <a:srgbClr val="1E3A6E"/>
                </a:solidFill>
                <a:latin typeface="Arial"/>
                <a:cs typeface="Arial"/>
              </a:rPr>
              <a:t>מה צריך להביא לקלפי?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תעודה מזהה עם תמונה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תעודת בגרות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מכתב מההורים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13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מה צריך להביא לקלפי?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א.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תעודה מזהה עם תמונה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תעודת זהות, דרכון או רישיון נהיגה. לא צריך את ההודעה לבוחר.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14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600" b="1" lang="he-IL">
                <a:solidFill>
                  <a:srgbClr val="1E3A6E"/>
                </a:solidFill>
                <a:latin typeface="Arial"/>
                <a:cs typeface="Arial"/>
              </a:rPr>
              <a:t>איפה מצביעים חיילים?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בקלפי בבסיס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לא מצביעים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רק בבית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14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איפה מצביעים חיילים?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א.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בקלפי צבאית בבסיס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החיילים מצביעים במעטפה כפולה – והקולות נספרים אחר כך.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15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1E3A6E"/>
                </a:solidFill>
                <a:latin typeface="Arial"/>
                <a:cs typeface="Arial"/>
              </a:rPr>
              <a:t>איך מצביעים קשישים ואנשים עם מוגבלות?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לא מצביעים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בקלפי נגישה, עם מלווה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רק בטלפון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15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2800" b="1" lang="he-IL">
                <a:solidFill>
                  <a:srgbClr val="8A93A3"/>
                </a:solidFill>
                <a:latin typeface="Arial"/>
                <a:cs typeface="Arial"/>
              </a:rPr>
              <a:t>איך מצביעים קשישים ואנשים עם מוגבלות?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בקלפי נגישה, אפשר עם מלווה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הידעתם?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יש יותר מ-6,000 קלפיות נגישות, ויש קלפיות גם בבתי אבות.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חידון סיום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44200" y="1874519"/>
            <a:ext cx="777240" cy="77724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28799"/>
            <a:ext cx="99669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1E3A6E"/>
                </a:solidFill>
                <a:latin typeface="Arial"/>
                <a:cs typeface="Arial"/>
              </a:rPr>
              <a:t>כמה חברי כנסת יש?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278892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א.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61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23360" y="278892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ב.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100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78892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ג.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120</a:t>
            </a:r>
          </a:p>
        </p:txBody>
      </p:sp>
      <p:sp>
        <p:nvSpPr>
          <p:cNvPr id="10" name="Oval 9"/>
          <p:cNvSpPr/>
          <p:nvPr/>
        </p:nvSpPr>
        <p:spPr>
          <a:xfrm>
            <a:off x="10744200" y="3977639"/>
            <a:ext cx="777240" cy="77724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31920"/>
            <a:ext cx="99669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1E3A6E"/>
                </a:solidFill>
                <a:latin typeface="Arial"/>
                <a:cs typeface="Arial"/>
              </a:rPr>
              <a:t>מאיזה גיל מצביעים?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52360" y="489204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א.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16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23360" y="489204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ב.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18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489204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ג.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21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חידון סיום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44200" y="1874519"/>
            <a:ext cx="777240" cy="77724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28799"/>
            <a:ext cx="99669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1E3A6E"/>
                </a:solidFill>
                <a:latin typeface="Arial"/>
                <a:cs typeface="Arial"/>
              </a:rPr>
              <a:t>כמה חברי כנסת צריך כדי להקים ממשלה?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278892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א.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61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23360" y="278892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ב.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50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78892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ג.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120</a:t>
            </a:r>
          </a:p>
        </p:txBody>
      </p:sp>
      <p:sp>
        <p:nvSpPr>
          <p:cNvPr id="10" name="Oval 9"/>
          <p:cNvSpPr/>
          <p:nvPr/>
        </p:nvSpPr>
        <p:spPr>
          <a:xfrm>
            <a:off x="10744200" y="3977639"/>
            <a:ext cx="777240" cy="77724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31920"/>
            <a:ext cx="99669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1E3A6E"/>
                </a:solidFill>
                <a:latin typeface="Arial"/>
                <a:cs typeface="Arial"/>
              </a:rPr>
              <a:t>מה שמים במעטפה?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52360" y="489204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א.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תעודת זהות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23360" y="489204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ב.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פתק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489204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ג.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מכתב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4400" b="1" lang="he-IL">
                <a:solidFill>
                  <a:srgbClr val="F6C344"/>
                </a:solidFill>
                <a:latin typeface="Arial"/>
                <a:cs typeface="Arial"/>
              </a:rPr>
              <a:t>התשובות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15400" y="1508760"/>
            <a:ext cx="2468880" cy="13716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E86A4E"/>
                </a:solidFill>
                <a:latin typeface="Arial"/>
                <a:cs typeface="Arial"/>
              </a:rPr>
              <a:t>1.  </a:t>
            </a:r>
            <a:r>
              <a:rPr sz="2800" b="1" lang="he-IL">
                <a:solidFill>
                  <a:srgbClr val="1E3A6E"/>
                </a:solidFill>
                <a:latin typeface="Arial"/>
                <a:cs typeface="Arial"/>
              </a:rPr>
              <a:t>120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72200" y="1508760"/>
            <a:ext cx="2468880" cy="13716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E86A4E"/>
                </a:solidFill>
                <a:latin typeface="Arial"/>
                <a:cs typeface="Arial"/>
              </a:rPr>
              <a:t>2.  </a:t>
            </a:r>
            <a:r>
              <a:rPr sz="2800" b="1" lang="he-IL">
                <a:solidFill>
                  <a:srgbClr val="1E3A6E"/>
                </a:solidFill>
                <a:latin typeface="Arial"/>
                <a:cs typeface="Arial"/>
              </a:rPr>
              <a:t>גיל 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29000" y="1508760"/>
            <a:ext cx="2468880" cy="13716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E86A4E"/>
                </a:solidFill>
                <a:latin typeface="Arial"/>
                <a:cs typeface="Arial"/>
              </a:rPr>
              <a:t>3.  </a:t>
            </a:r>
            <a:r>
              <a:rPr sz="2800" b="1" lang="he-IL">
                <a:solidFill>
                  <a:srgbClr val="1E3A6E"/>
                </a:solidFill>
                <a:latin typeface="Arial"/>
                <a:cs typeface="Arial"/>
              </a:rPr>
              <a:t>61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2468880" cy="13716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E86A4E"/>
                </a:solidFill>
                <a:latin typeface="Arial"/>
                <a:cs typeface="Arial"/>
              </a:rPr>
              <a:t>4.  </a:t>
            </a:r>
            <a:r>
              <a:rPr sz="2800" b="1" lang="he-IL">
                <a:solidFill>
                  <a:srgbClr val="1E3A6E"/>
                </a:solidFill>
                <a:latin typeface="Arial"/>
                <a:cs typeface="Arial"/>
              </a:rPr>
              <a:t>פתק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246120"/>
            <a:ext cx="11091672" cy="11887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ביום שלישי, 27.10 – ישראל בוחרת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526280"/>
            <a:ext cx="11091672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400" b="0" lang="he-IL">
                <a:solidFill>
                  <a:srgbClr val="F6C344"/>
                </a:solidFill>
                <a:latin typeface="Arial"/>
                <a:cs typeface="Arial"/>
              </a:rPr>
              <a:t>ספרו בבית דבר אחד חדש שלמדתם היום!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109728"/>
            <a:ext cx="11430000" cy="5029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222B3A"/>
                </a:solidFill>
                <a:latin typeface="Arial"/>
                <a:cs typeface="Arial"/>
              </a:rPr>
              <a:t>פתקי הצבעה – בחירות בכיתה (להדפסה ולגזירה)</a:t>
            </a:r>
          </a:p>
        </p:txBody>
      </p:sp>
      <p:sp>
        <p:nvSpPr>
          <p:cNvPr id="3" name="Rectangle 2"/>
          <p:cNvSpPr/>
          <p:nvPr/>
        </p:nvSpPr>
        <p:spPr>
          <a:xfrm>
            <a:off x="9216923" y="7589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26651" y="9144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פפ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651" y="192024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פיקניק בפארק</a:t>
            </a:r>
          </a:p>
        </p:txBody>
      </p:sp>
      <p:sp>
        <p:nvSpPr>
          <p:cNvPr id="6" name="Rectangle 5"/>
          <p:cNvSpPr/>
          <p:nvPr/>
        </p:nvSpPr>
        <p:spPr>
          <a:xfrm>
            <a:off x="6168999" y="7589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78727" y="9144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סר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78727" y="192024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יום סרט וכיבוד</a:t>
            </a:r>
          </a:p>
        </p:txBody>
      </p:sp>
      <p:sp>
        <p:nvSpPr>
          <p:cNvPr id="9" name="Rectangle 8"/>
          <p:cNvSpPr/>
          <p:nvPr/>
        </p:nvSpPr>
        <p:spPr>
          <a:xfrm>
            <a:off x="3121075" y="7589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30803" y="9144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אפ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0803" y="192024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סדנת אפייה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" y="7589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2880" y="96012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222B3A"/>
                </a:solidFill>
                <a:latin typeface="Arial"/>
                <a:cs typeface="Arial"/>
              </a:rPr>
              <a:t>פתק לבן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11480" y="2057400"/>
            <a:ext cx="2224963" cy="0"/>
          </a:xfrm>
          <a:prstGeom prst="line">
            <a:avLst/>
          </a:prstGeom>
          <a:ln w="12700">
            <a:solidFill>
              <a:srgbClr val="222B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9216923" y="28163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26651" y="29718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פפ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651" y="3977639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פיקניק בפארק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68999" y="28163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78727" y="29718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סר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78727" y="3977639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יום סרט וכיבוד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1075" y="28163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30803" y="29718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אפ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30803" y="3977639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סדנת אפייה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" y="28163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82880" y="301752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222B3A"/>
                </a:solidFill>
                <a:latin typeface="Arial"/>
                <a:cs typeface="Arial"/>
              </a:rPr>
              <a:t>פתק לבן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411480" y="4114800"/>
            <a:ext cx="2224963" cy="0"/>
          </a:xfrm>
          <a:prstGeom prst="line">
            <a:avLst/>
          </a:prstGeom>
          <a:ln w="12700">
            <a:solidFill>
              <a:srgbClr val="222B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216923" y="48737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326651" y="50292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פפ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26651" y="603504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פיקניק בפארק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68999" y="48737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78727" y="50292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סר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78727" y="603504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יום סרט וכיבוד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21075" y="48737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230803" y="50292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אפ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30803" y="603504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סדנת אפייה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3152" y="48737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82880" y="507492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222B3A"/>
                </a:solidFill>
                <a:latin typeface="Arial"/>
                <a:cs typeface="Arial"/>
              </a:rPr>
              <a:t>פתק לבן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411480" y="6172200"/>
            <a:ext cx="2224963" cy="0"/>
          </a:xfrm>
          <a:prstGeom prst="line">
            <a:avLst/>
          </a:prstGeom>
          <a:ln w="12700">
            <a:solidFill>
              <a:srgbClr val="222B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