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(1 דק׳): ״השבוע, ביום שלישי, יש בחירות לכנסת. היום נבין מה זה אומר – ונצביע גם אנחנו!״</a:t>
            </a:r>
          </a:p>
          <a:p>
            <a:pPr rtl="1" algn="r"/>
            <a:r>
              <a:t>הבחירות לכנסת ה-26: יום שלישי, ט״ז בחשוון תשפ״ז, 27.10.2026 (מקור: אתר משרד הפנים, gov.il).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פתיחה (4 דק׳): כל תלמידה חושבת לבד דקה, ואז 3–4 משתפות. כותבים את הרעיונות על הלוח – נחזור אליהם בסוף: ״את כל הדברים האלה מחליטים מי שאנחנו בוחרים.״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(3 דק׳): דמוקרטיה = שלטון העם. העם בוחר את מי שינהיג אותו, וכל קול שווה.</a:t>
            </a:r>
          </a:p>
          <a:p>
            <a:pPr rtl="1" algn="r"/>
            <a:r>
              <a:t>הצבעת ידיים: ״מי כבר שמעה את המילה דמוקרטיה?״ ״מי שמעה בבית על הבחירות?״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דיון קצר (3 דק׳): ״למה חשוב להצביע? מה קורה אם הרבה אנשים לא מצביעים?״</a:t>
            </a:r>
          </a:p>
          <a:p>
            <a:pPr rtl="1" algn="r"/>
            <a:r>
              <a:t>להדגיש: ההצבעה היא זכות – ויש בה גם אחריות.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(3 דק׳): הכנסת היא הפרלמנט של ישראל, בירושלים. יש בה 120 חברי כנסת. הכנסת מחוקקת חוקים ומפקחת על הממשלה. בוחרים אותה בדרך כלל כל 4 שנים.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(5 דק׳ כולל עצירה): איך מחוקקים חוק בכנסת? (3:49 דק׳).</a:t>
            </a:r>
          </a:p>
          <a:p>
            <a:pPr rtl="1" algn="r"/>
            <a:r>
              <a:t>אחרי הצפייה: ״מה היו השלבים?״ (הצעת חוק ← הצבעות בכנסת ← חוק). הכנסת מצביעה על חוק כמה פעמים לפני שהוא מאושר.</a:t>
            </a:r>
          </a:p>
          <a:p>
            <a:pPr rtl="1" algn="r"/>
            <a:r>
              <a:t>לפני השיעור: כדאי לצפות בסרטון מראש.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(3 דק׳): מי יכול להצביע? אזרח/ית ישראל, בן/בת 18 ומעלה ביום הבחירות, שרשום/ה בפנקס הבוחרים. מגיעים לקלפי עם תעודה מזהה עם תמונה.</a:t>
            </a:r>
          </a:p>
          <a:p>
            <a:pPr rtl="1" algn="r"/>
            <a:r>
              <a:t>בבחירות האלה: כ-7.3 מיליון בעלי זכות בחירה (אתר משרד הפנים: 7,331,981; ועדת הבחירות, 5.10.2026: 7,336,553 – כמו בקלפי הטריוויה).</a:t>
            </a:r>
          </a:p>
          <a:p>
            <a:pPr rtl="1" algn="r"/>
            <a:r>
              <a:t>שאלה לכיתה: ״בעוד כמה שנים אתן תצביעו לראשונה?״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נכון / לא נכון (4 דק׳): קוראים כל משפט. מי שחושבת ״נכון״ – מרימה יד / קמה. ״לא נכון״ – נשארת לשבת (או כרטיס ירוק/אדום). התשובות בשקופית הבאה.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תשובות: 1. לא נכון – מצביעים מגיל 18. 2. נכון – יום הבחירות הוא יום שבתון: בתי הספר סגורים ורוב העובדים בחופש, כדי שכולם יוכלו להצביע (התחבורה הציבורית פועלת). 3. לא נכון – ההצבעה חשאית (סודית): על הפתק יש רק את האותיות והשם של הרשימה.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תהליך (4 דק׳): מגיעים לקלפי (לפי ההודעה שמקבלים בבית/באתר) ← מזדהים בתעודה מזהה ← מקבלים מעטפה ← מאחורי הפרגוד בוחרים פתק אחד ושמים במעטפה ← מכניסים את המעטפה לקלפי.</a:t>
            </a:r>
          </a:p>
          <a:p>
            <a:pPr rtl="1" algn="r"/>
            <a:r>
              <a:t>להראות לבנות: הפרגוד הוא כדי שאף אחד לא יראה – ההצבעה סודית.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(4 דק׳): הדרך אל הקלפי (3:00 דק׳), סרטון אנימציה של ועדת הבחירות המרכזית. צולם לבחירות הקודמות (לכנסת ה-25), אבל שלבי ההצבעה זהים.</a:t>
            </a:r>
          </a:p>
          <a:p>
            <a:pPr rtl="1" algn="r"/>
            <a:r>
              <a:t>אחרי הצפייה: ״מה לוקחים לקלפי?״ (תעודה מזהה) ״מה עושים מאחורי הפרגוד?״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(4 דק׳): בבחירות לכנסת מצביעים לרשימה (מפלגה), לא לאדם אחד. לכל רשימה יש אותיות על הפתק.</a:t>
            </a:r>
          </a:p>
          <a:p>
            <a:pPr rtl="1" algn="r"/>
            <a:r>
              <a:t>אחוז החסימה – 3.25%: רשימה צריכה לקבל לפחות 3.25 מכל 100 קולות כשרים כדי להיכנס לכנסת. רשימה שעוברת מקבלת לפחות 4 מושבים.</a:t>
            </a:r>
          </a:p>
          <a:p>
            <a:pPr rtl="1" algn="r"/>
            <a:r>
              <a:t>בציור: 100 ריבועים = 100 קולות. 3 ועוד רבע צבועים.</a:t>
            </a:r>
          </a:p>
          <a:p>
            <a:pPr rtl="1" algn="r"/>
            <a:r>
              <a:t>כמה קולות זה? בבחירות 2022 (הכנסת ה-25) היו 4,764,742 קולות כשרים, ולכן אחוז החסימה היה 154,855 קולות (בערך 155,000). מקור: ועדת הבחירות המרכזית – תוצאות הבחירות לכנסת ה-25 (votes25.bechirot.gov.il), וגם המכון הישראלי לדמוקרטיה.</a:t>
            </a:r>
          </a:p>
          <a:p>
            <a:pPr rtl="1" algn="r"/>
            <a:r>
              <a:t>השנה המספר תלוי בכמה אנשים יצביעו: ככל שיותר מצביעים – צריך יותר קולות. יש יותר בעלי זכות בחירה מאשר ב-2022, ולכן כנראה יידרשו יותר. הערכה של מרכז טאוב (לא מספר רשמי): כ-166,000 קולות אם שיעור ההצבעה יהיה כמו ב-2022, וכ-171,000 אם יצביעו 70%. המספר המדויק ייקבע רק אחרי ספירת הקולות.</a:t>
            </a:r>
          </a:p>
          <a:p>
            <a:pPr rtl="1" algn="r"/>
            <a:r>
              <a:t>שאלה לכיתה: ״אם יותר אנשים יצביעו – יצטרכו יותר קולות או פחות?״ (יותר)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(3 דק׳): לקראת הבחירות לכנסת ה-26 (2:11 דק׳), סרטון של הכנסת מאוקטובר 2026 עם הנתונים של הבחירות האלה. אפשר לעצור על המספרים ולשאול.</a:t>
            </a:r>
          </a:p>
          <a:p>
            <a:pPr rtl="1" algn="r"/>
            <a:r>
              <a:t>אחרי הצפייה: ״כמה אנשים יכולים להצביע השנה?״ (כ-7.3 מיליון)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מושג (4 דק׳): אחרי הבחירות, הנשיא מטיל על חבר/ת כנסת להרכיב ממשלה. כדי שממשלה תקום צריך תמיכה של רוב בכנסת: לפחות 61 מתוך 120.</a:t>
            </a:r>
          </a:p>
          <a:p>
            <a:pPr rtl="1" algn="r"/>
            <a:r>
              <a:t>בדרך כלל אף רשימה לא מקבלת 61 לבד, ולכן כמה רשימות מתחברות יחד = קואליציה. מי שלא בממשלה = אופוזיציה.</a:t>
            </a:r>
          </a:p>
          <a:p>
            <a:pPr rtl="1" algn="r"/>
            <a:r>
              <a:t>בציור: 120 כיסאות, 61 צבועים = רוב.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(2 דק׳): דמוקרטיה בקטנה: תהליך הרכבת הממשלה (1:25 דק׳), המכון הישראלי לדמוקרטיה. הסרטון מ-2019, ולכן מופיעים בו הנשיא וראשי הרשימות של אז – זה לא קשור לבחירות השנה.</a:t>
            </a:r>
          </a:p>
          <a:p>
            <a:pPr rtl="1" algn="r"/>
            <a:r>
              <a:t>אחרי הצפייה: ״מי מטיל את המשימה להרכיב ממשלה?״ (הנשיא) ״כמה תומכים צריך?״ (61)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דיון (4 דק׳): ״אנחנו עוד לא בנות 18. מה אנחנו כבר יכולות לעשות?״ לקבל עוד רעיונות מהבנות. לחבר לרעיונות מהשקופית ״ראש הממשלה ליום אחד״.</a:t>
            </a:r>
          </a:p>
          <a:p>
            <a:pPr rtl="1" algn="r"/>
            <a:r>
              <a:t>פייק ניוז: לפני ששולחים הלאה הודעה – לבדוק מי כתב אותה ואם היא נכונה.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סרטון פייק ניוז (5 דק׳ כולל דיון): בחירות ה-AI: כך כובשת הבינה המלאכותית את בחירות 2026 (3:26 דק׳), ערוץ 14, אוקטובר 2026. הכתבה מראה סרטונים מזויפים (דיפ-פייק) שנוצרו בבינה מלאכותית לקראת הבחירות.</a:t>
            </a:r>
          </a:p>
          <a:p>
            <a:pPr rtl="1" algn="r"/>
            <a:r>
              <a:t>לפני הצפייה: ״שימו לב – חלק ממה שתראו לא באמת קרה.״</a:t>
            </a:r>
          </a:p>
          <a:p>
            <a:pPr rtl="1" algn="r"/>
            <a:r>
              <a:t>אחרי הצפייה: ״איך יודעים אם ידיעה אמיתית?״ (בודקים מי פרסם ואם זה מקור מוכר, אם עוד מקומות מדווחים על זה, ואם זה נשמע קיצוני או מוגזם מדי)</a:t>
            </a:r>
          </a:p>
          <a:p>
            <a:pPr rtl="1" algn="r"/>
            <a:r>
              <a:t>״מה עושים כשמקבלים הודעה או סרטון מפוקפקים?״ (לא שולחים הלאה לפני שבודקים)</a:t>
            </a:r>
          </a:p>
          <a:p>
            <a:pPr rtl="1" algn="r"/>
            <a:r>
              <a:t>לפני השיעור: כדאי לצפות בסרטון מראש.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פעילות ״בחירות בכיתה״ (10 דק׳):</a:t>
            </a:r>
          </a:p>
          <a:p>
            <a:pPr rtl="1" algn="r"/>
            <a:r>
              <a:t>1. בוחרות ועדת קלפי: 3 בנות (יו״ר, מזכירה, חברה).</a:t>
            </a:r>
          </a:p>
          <a:p>
            <a:pPr rtl="1" algn="r"/>
            <a:r>
              <a:t>2. מכינים ״פרגוד״ (קרטון/ספר פתוח על שולחן בפינה) ו״קלפי״ (קופסה עם חריץ).</a:t>
            </a:r>
          </a:p>
          <a:p>
            <a:pPr rtl="1" algn="r"/>
            <a:r>
              <a:t>3. כל תלמידה ניגשת, מקבלת מעטפה (או מקפלת את הפתק), בוחרת פתק אחד בסוד ומכניסה לקלפי.</a:t>
            </a:r>
          </a:p>
          <a:p>
            <a:pPr rtl="1" algn="r"/>
            <a:r>
              <a:t>4. ועדת הקלפי סופרת בקול ורושמת על הלוח.</a:t>
            </a:r>
          </a:p>
          <a:p>
            <a:pPr rtl="1" algn="r"/>
            <a:r>
              <a:t>אפשר לשנות את ההצעות לפי מה שמתאים לכיתה. פתקים להדפסה בשקופית האחרונה (להדפיס 4–5 עותקים).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דיון אחרי ההצבעה (4 דק׳): לחבר בין ההצבעה בכיתה לבחירות האמיתיות.</a:t>
            </a:r>
          </a:p>
          <a:p>
            <a:pPr rtl="1" algn="r"/>
            <a:r>
              <a:t>אם אף הצעה לא קיבלה יותר מחצי – בדיוק כמו בכנסת: אפשר ״לחבר״ הצעות (קואליציה), למשל פיקניק עם כיבוד.</a:t>
            </a:r>
          </a:p>
          <a:p>
            <a:pPr rtl="1" algn="r"/>
            <a:r>
              <a:t>הצבעה סודית: איך זה מרגיש שאף אחד לא יודע מה בחרת?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סבב קלפי טריוויה (7 דק׳): מתחלקות ל-3–4 קבוצות. בכל תור קבוצה שולפת קלף, קוראת בקול את השאלה, ויש לה 30 שניות לענות. תשובה נכונה = נקודה. בסוף – מכריזות על הקבוצה המנצחת.</a:t>
            </a:r>
          </a:p>
          <a:p>
            <a:pPr rtl="1" algn="r"/>
            <a:r>
              <a:t>העובדות במצגת תואמות לקלפים: 120 חברי כנסת, 3.25%, גיל 18, 61 לקואליציה, כ-7.3 מיליון בעלי זכות בחירה, 12,018 קלפיות.</a:t>
            </a:r>
          </a:p>
          <a:p>
            <a:pPr rtl="1" algn="r"/>
            <a:r>
              <a:t>אפשר גם לשחק על המסך: בשקופיות הבאות – 15 שאלות מהקלפים (שאלה, ואז שקופית תשובה עם ״הידעתן?״). אין חובה לעבור על כולן – בחרו כמה שמתאים לזמן.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 מתוך 15: באיזה חודש הבחירות השנה?</a:t>
            </a:r>
          </a:p>
          <a:p>
            <a:pPr rtl="1" algn="r"/>
            <a:r>
              <a:t>התשובה: א – אוקטובר – 27.10.2026.</a:t>
            </a:r>
          </a:p>
          <a:p>
            <a:pPr rtl="1" algn="r"/>
            <a:r>
              <a:t>הידעתן? לפי החוק, בחירות רגילות הן בחודש חשוון – באוקטובר או בנובמבר.</a:t>
            </a:r>
          </a:p>
          <a:p>
            <a:pPr rtl="1" algn="r"/>
            <a:r>
              <a:t>בקלף כתוב שהבחירות ״בדרך כלל בנובמבר״ – זה לא מדויק. השנה: יום שלישי, ט״ז בחשוון, 27.10.2026. בחירות רגילות נערכות לפי החוק בחודש חשוון (אוקטובר–נובמבר); הרבה פעמים היו בחירות מוקדמות בחודשים אחרים.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 מתוך 15: באיזה חודש הבחירות השנה?</a:t>
            </a:r>
          </a:p>
          <a:p>
            <a:pPr rtl="1" algn="r"/>
            <a:r>
              <a:t>התשובה: א – אוקטובר – 27.10.2026.</a:t>
            </a:r>
          </a:p>
          <a:p>
            <a:pPr rtl="1" algn="r"/>
            <a:r>
              <a:t>הידעתן? לפי החוק, בחירות רגילות הן בחודש חשוון – באוקטובר או בנובמבר.</a:t>
            </a:r>
          </a:p>
          <a:p>
            <a:pPr rtl="1" algn="r"/>
            <a:r>
              <a:t>בקלף כתוב שהבחירות ״בדרך כלל בנובמבר״ – זה לא מדויק. השנה: יום שלישי, ט״ז בחשוון, 27.10.2026. בחירות רגילות נערכות לפי החוק בחודש חשוון (אוקטובר–נובמבר); הרבה פעמים היו בחירות מוקדמות בחודשים אחרים.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2 מתוך 15: לכמה שנים בוחרים את הכנסת?</a:t>
            </a:r>
          </a:p>
          <a:p>
            <a:pPr rtl="1" algn="r"/>
            <a:r>
              <a:t>התשובה: ב – 4 שנים.</a:t>
            </a:r>
          </a:p>
          <a:p>
            <a:pPr rtl="1" algn="r"/>
            <a:r>
              <a:t>הידעתן? אם הכנסת מתפזרת מוקדם – יש בחירות מוקדמות.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2 מתוך 15: לכמה שנים בוחרים את הכנסת?</a:t>
            </a:r>
          </a:p>
          <a:p>
            <a:pPr rtl="1" algn="r"/>
            <a:r>
              <a:t>התשובה: ב – 4 שנים.</a:t>
            </a:r>
          </a:p>
          <a:p>
            <a:pPr rtl="1" algn="r"/>
            <a:r>
              <a:t>הידעתן? אם הכנסת מתפזרת מוקדם – יש בחירות מוקדמות.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3 מתוך 15: באיזו שנה היו הבחירות הראשונות?</a:t>
            </a:r>
          </a:p>
          <a:p>
            <a:pPr rtl="1" algn="r"/>
            <a:r>
              <a:t>התשובה: ב – 1949.</a:t>
            </a:r>
          </a:p>
          <a:p>
            <a:pPr rtl="1" algn="r"/>
            <a:r>
              <a:t>הידעתן? 25.1.1949 – כ-8 חודשים אחרי קום המדינה.</a:t>
            </a:r>
          </a:p>
          <a:p>
            <a:pPr rtl="1" algn="r"/>
            <a:r>
              <a:t>תיקון: בקלף כתוב ״חמישה חודשים אחרי הקמת המדינה״. המדינה קמה ב-14.5.1948, הבחירות היו ב-25.1.1949 – כ-8 חודשים.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3 מתוך 15: באיזו שנה היו הבחירות הראשונות?</a:t>
            </a:r>
          </a:p>
          <a:p>
            <a:pPr rtl="1" algn="r"/>
            <a:r>
              <a:t>התשובה: ב – 1949.</a:t>
            </a:r>
          </a:p>
          <a:p>
            <a:pPr rtl="1" algn="r"/>
            <a:r>
              <a:t>הידעתן? 25.1.1949 – כ-8 חודשים אחרי קום המדינה.</a:t>
            </a:r>
          </a:p>
          <a:p>
            <a:pPr rtl="1" algn="r"/>
            <a:r>
              <a:t>תיקון: בקלף כתוב ״חמישה חודשים אחרי הקמת המדינה״. המדינה קמה ב-14.5.1948, הבחירות היו ב-25.1.1949 – כ-8 חודשים.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4 מתוך 15: כמה אנשים יכולים להצביע השנה?</a:t>
            </a:r>
          </a:p>
          <a:p>
            <a:pPr rtl="1" algn="r"/>
            <a:r>
              <a:t>התשובה: ב – יותר מ-7.3 מיליון.</a:t>
            </a:r>
          </a:p>
          <a:p>
            <a:pPr rtl="1" algn="r"/>
            <a:r>
              <a:t>הידעתן? ב-1949 היו רק כ-500 אלף בעלי זכות בחירה.</a:t>
            </a:r>
          </a:p>
          <a:p>
            <a:pPr rtl="1" algn="r"/>
            <a:r>
              <a:t>משרד הפנים: 7,331,981 בעלי זכות בחירה; בקלף 7,336,553 (נתון קודם של ועדת הבחירות). לכן במצגת: ״יותר מ-7.3 מיליון״. ב-1949: 506,567 (המכון הישראלי לדמוקרטיה).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4 מתוך 15: כמה אנשים יכולים להצביע השנה?</a:t>
            </a:r>
          </a:p>
          <a:p>
            <a:pPr rtl="1" algn="r"/>
            <a:r>
              <a:t>התשובה: ב – יותר מ-7.3 מיליון.</a:t>
            </a:r>
          </a:p>
          <a:p>
            <a:pPr rtl="1" algn="r"/>
            <a:r>
              <a:t>הידעתן? ב-1949 היו רק כ-500 אלף בעלי זכות בחירה.</a:t>
            </a:r>
          </a:p>
          <a:p>
            <a:pPr rtl="1" algn="r"/>
            <a:r>
              <a:t>משרד הפנים: 7,331,981 בעלי זכות בחירה; בקלף 7,336,553 (נתון קודם של ועדת הבחירות). לכן במצגת: ״יותר מ-7.3 מיליון״. ב-1949: 506,567 (המכון הישראלי לדמוקרטיה).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5 מתוך 15: כמה קלפיות יש בבחירות האלה?</a:t>
            </a:r>
          </a:p>
          <a:p>
            <a:pPr rtl="1" algn="r"/>
            <a:r>
              <a:t>התשובה: ג – יותר מ-12,000.</a:t>
            </a:r>
          </a:p>
          <a:p>
            <a:pPr rtl="1" algn="r"/>
            <a:r>
              <a:t>הידעתן? יש קלפיות גם בבתי חולים, בבתי אבות ואפילו בשגרירויות בחו״ל.</a:t>
            </a:r>
          </a:p>
          <a:p>
            <a:pPr rtl="1" algn="r"/>
            <a:r>
              <a:t>בקלף: 12,018 קלפיות. (את הנתון על 1,600 קלפיות ב-1949 לא הצלחנו לאמת, לכן לא הופיע.)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5 מתוך 15: כמה קלפיות יש בבחירות האלה?</a:t>
            </a:r>
          </a:p>
          <a:p>
            <a:pPr rtl="1" algn="r"/>
            <a:r>
              <a:t>התשובה: ג – יותר מ-12,000.</a:t>
            </a:r>
          </a:p>
          <a:p>
            <a:pPr rtl="1" algn="r"/>
            <a:r>
              <a:t>הידעתן? יש קלפיות גם בבתי חולים, בבתי אבות ואפילו בשגרירויות בחו״ל.</a:t>
            </a:r>
          </a:p>
          <a:p>
            <a:pPr rtl="1" algn="r"/>
            <a:r>
              <a:t>בקלף: 12,018 קלפיות. (את הנתון על 1,600 קלפיות ב-1949 לא הצלחנו לאמת, לכן לא הופיע.)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6 מתוך 15: כמה רשימות מתמודדות השנה?</a:t>
            </a:r>
          </a:p>
          <a:p>
            <a:pPr rtl="1" algn="r"/>
            <a:r>
              <a:t>התשובה: ב – 38 רשימות.</a:t>
            </a:r>
          </a:p>
          <a:p>
            <a:pPr rtl="1" algn="r"/>
            <a:r>
              <a:t>הידעתן? בבחירות 2022 התמודדו 40 רשימות.</a:t>
            </a:r>
          </a:p>
          <a:p>
            <a:pPr rtl="1" algn="r"/>
            <a:r>
              <a:t>ועדת הבחירות אישרה 38 רשימות לכנסת ה-26.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6 מתוך 15: כמה רשימות מתמודדות השנה?</a:t>
            </a:r>
          </a:p>
          <a:p>
            <a:pPr rtl="1" algn="r"/>
            <a:r>
              <a:t>התשובה: ב – 38 רשימות.</a:t>
            </a:r>
          </a:p>
          <a:p>
            <a:pPr rtl="1" algn="r"/>
            <a:r>
              <a:t>הידעתן? בבחירות 2022 התמודדו 40 רשימות.</a:t>
            </a:r>
          </a:p>
          <a:p>
            <a:pPr rtl="1" algn="r"/>
            <a:r>
              <a:t>ועדת הבחירות אישרה 38 רשימות לכנסת ה-26.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7 מתוך 15: איך נקבע כמה מקומות יש לכל רשימה?</a:t>
            </a:r>
          </a:p>
          <a:p>
            <a:pPr rtl="1" algn="r"/>
            <a:r>
              <a:t>התשובה: א – לפי מספר הקולות.</a:t>
            </a:r>
          </a:p>
          <a:p>
            <a:pPr rtl="1" algn="r"/>
            <a:r>
              <a:t>הידעתן? יותר קולות = יותר חברי כנסת. זו ״שיטה יחסית״.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7 מתוך 15: איך נקבע כמה מקומות יש לכל רשימה?</a:t>
            </a:r>
          </a:p>
          <a:p>
            <a:pPr rtl="1" algn="r"/>
            <a:r>
              <a:t>התשובה: א – לפי מספר הקולות.</a:t>
            </a:r>
          </a:p>
          <a:p>
            <a:pPr rtl="1" algn="r"/>
            <a:r>
              <a:t>הידעתן? יותר קולות = יותר חברי כנסת. זו ״שיטה יחסית״.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8 מתוך 15: מה אחוז החסימה?</a:t>
            </a:r>
          </a:p>
          <a:p>
            <a:pPr rtl="1" algn="r"/>
            <a:r>
              <a:t>התשובה: ב – 3.25%.</a:t>
            </a:r>
          </a:p>
          <a:p>
            <a:pPr rtl="1" algn="r"/>
            <a:r>
              <a:t>הידעתן? רשימה שמקבלת פחות – לא נכנסת לכנסת.</a:t>
            </a:r>
          </a:p>
          <a:p>
            <a:pPr rtl="1" algn="r"/>
            <a:r>
              <a:t>המטרה: שלא יהיו יותר מדי מפלגות קטנות בכנסת.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8 מתוך 15: מה אחוז החסימה?</a:t>
            </a:r>
          </a:p>
          <a:p>
            <a:pPr rtl="1" algn="r"/>
            <a:r>
              <a:t>התשובה: ב – 3.25%.</a:t>
            </a:r>
          </a:p>
          <a:p>
            <a:pPr rtl="1" algn="r"/>
            <a:r>
              <a:t>הידעתן? רשימה שמקבלת פחות – לא נכנסת לכנסת.</a:t>
            </a:r>
          </a:p>
          <a:p>
            <a:pPr rtl="1" algn="r"/>
            <a:r>
              <a:t>המטרה: שלא יהיו יותר מדי מפלגות קטנות בכנסת.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9 מתוך 15: כמה רשימות נכנסו לכנסת ב-2022?</a:t>
            </a:r>
          </a:p>
          <a:p>
            <a:pPr rtl="1" algn="r"/>
            <a:r>
              <a:t>התשובה: ב – 10 רשימות.</a:t>
            </a:r>
          </a:p>
          <a:p>
            <a:pPr rtl="1" algn="r"/>
            <a:r>
              <a:t>הידעתן? 40 רשימות התמודדו – רק 10 עברו את אחוז החסימה.</a:t>
            </a:r>
          </a:p>
          <a:p>
            <a:pPr rtl="1" algn="r"/>
            <a:r>
              <a:t>תיקון: בקלף כתוב 12. בבחירות 2022 (הכנסת ה-25) עברו את אחוז החסימה 10 רשימות.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9 מתוך 15: כמה רשימות נכנסו לכנסת ב-2022?</a:t>
            </a:r>
          </a:p>
          <a:p>
            <a:pPr rtl="1" algn="r"/>
            <a:r>
              <a:t>התשובה: ב – 10 רשימות.</a:t>
            </a:r>
          </a:p>
          <a:p>
            <a:pPr rtl="1" algn="r"/>
            <a:r>
              <a:t>הידעתן? 40 רשימות התמודדו – רק 10 עברו את אחוז החסימה.</a:t>
            </a:r>
          </a:p>
          <a:p>
            <a:pPr rtl="1" algn="r"/>
            <a:r>
              <a:t>תיקון: בקלף כתוב 12. בבחירות 2022 (הכנסת ה-25) עברו את אחוז החסימה 10 רשימות.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10 מתוך 15: כמה מושבים קיבלה הרשימה הגדולה ב-2022?</a:t>
            </a:r>
          </a:p>
          <a:p>
            <a:pPr rtl="1" algn="r"/>
            <a:r>
              <a:t>התשובה: א – 32 מושבים.</a:t>
            </a:r>
          </a:p>
          <a:p>
            <a:pPr rtl="1" algn="r"/>
            <a:r>
              <a:t>הידעתן? אף רשימה לא קיבלה אף פעם 61 מושבים לבד – לכן צריך קואליציה.</a:t>
            </a:r>
          </a:p>
          <a:p>
            <a:pPr rtl="1" algn="r"/>
            <a:r>
              <a:t>הרשימה הגדולה ב-2022 הייתה הליכוד (32 מושבים). בקלף כתוב ״בכנסת ה-26״ – תיקון: זו הכנסת ה-25; הכנסת ה-26 עוד לא נבחרה. את העובדה ״בפעם החמישית״ לא הצלחנו לאמת ולכן הוחלפה. השיא אי-פעם: 56 מושבים (המערך, 1969).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10 מתוך 15: כמה מושבים קיבלה הרשימה הגדולה ב-2022?</a:t>
            </a:r>
          </a:p>
          <a:p>
            <a:pPr rtl="1" algn="r"/>
            <a:r>
              <a:t>התשובה: א – 32 מושבים.</a:t>
            </a:r>
          </a:p>
          <a:p>
            <a:pPr rtl="1" algn="r"/>
            <a:r>
              <a:t>הידעתן? אף רשימה לא קיבלה אף פעם 61 מושבים לבד – לכן צריך קואליציה.</a:t>
            </a:r>
          </a:p>
          <a:p>
            <a:pPr rtl="1" algn="r"/>
            <a:r>
              <a:t>הרשימה הגדולה ב-2022 הייתה הליכוד (32 מושבים). בקלף כתוב ״בכנסת ה-26״ – תיקון: זו הכנסת ה-25; הכנסת ה-26 עוד לא נבחרה. את העובדה ״בפעם החמישית״ לא הצלחנו לאמת ולכן הוחלפה. השיא אי-פעם: 56 מושבים (המערך, 1969).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11 מתוך 15: מי מטיל על חבר כנסת להרכיב ממשלה?</a:t>
            </a:r>
          </a:p>
          <a:p>
            <a:pPr rtl="1" algn="r"/>
            <a:r>
              <a:t>התשובה: ב – נשיא המדינה.</a:t>
            </a:r>
          </a:p>
          <a:p>
            <a:pPr rtl="1" algn="r"/>
            <a:r>
              <a:t>הידעתן? חבר הכנסת צריך לאסוף קואליציה של לפחות 61.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11 מתוך 15: מי מטיל על חבר כנסת להרכיב ממשלה?</a:t>
            </a:r>
          </a:p>
          <a:p>
            <a:pPr rtl="1" algn="r"/>
            <a:r>
              <a:t>התשובה: ב – נשיא המדינה.</a:t>
            </a:r>
          </a:p>
          <a:p>
            <a:pPr rtl="1" algn="r"/>
            <a:r>
              <a:t>הידעתן? חבר הכנסת צריך לאסוף קואליציה של לפחות 61.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12 מתוך 15: כמה ממשלות היו בישראל עד היום?</a:t>
            </a:r>
          </a:p>
          <a:p>
            <a:pPr rtl="1" algn="r"/>
            <a:r>
              <a:t>התשובה: ב – 37 ממשלות.</a:t>
            </a:r>
          </a:p>
          <a:p>
            <a:pPr rtl="1" algn="r"/>
            <a:r>
              <a:t>הידעתן? הממשלה ה-37 הוקמה בדצמבר 2022.</a:t>
            </a:r>
          </a:p>
          <a:p>
            <a:pPr rtl="1" algn="r"/>
            <a:r>
              <a:t>בקלף השאלה ״כמה מפלגות הקימו ממשלה – 13״ לא ברורה ולא מצאנו לה מקור, לכן השאלה שונתה למספר הממשלות (37, מקור: הכנסת).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12 מתוך 15: כמה ממשלות היו בישראל עד היום?</a:t>
            </a:r>
          </a:p>
          <a:p>
            <a:pPr rtl="1" algn="r"/>
            <a:r>
              <a:t>התשובה: ב – 37 ממשלות.</a:t>
            </a:r>
          </a:p>
          <a:p>
            <a:pPr rtl="1" algn="r"/>
            <a:r>
              <a:t>הידעתן? הממשלה ה-37 הוקמה בדצמבר 2022.</a:t>
            </a:r>
          </a:p>
          <a:p>
            <a:pPr rtl="1" algn="r"/>
            <a:r>
              <a:t>בקלף השאלה ״כמה מפלגות הקימו ממשלה – 13״ לא ברורה ולא מצאנו לה מקור, לכן השאלה שונתה למספר הממשלות (37, מקור: הכנסת).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13 מתוך 15: מה צריך להביא לקלפי?</a:t>
            </a:r>
          </a:p>
          <a:p>
            <a:pPr rtl="1" algn="r"/>
            <a:r>
              <a:t>התשובה: א – תעודה מזהה עם תמונה.</a:t>
            </a:r>
          </a:p>
          <a:p>
            <a:pPr rtl="1" algn="r"/>
            <a:r>
              <a:t>הידעתן? תעודת זהות, דרכון או רישיון נהיגה. לא צריך את ההודעה לבוחר.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13 מתוך 15: מה צריך להביא לקלפי?</a:t>
            </a:r>
          </a:p>
          <a:p>
            <a:pPr rtl="1" algn="r"/>
            <a:r>
              <a:t>התשובה: א – תעודה מזהה עם תמונה.</a:t>
            </a:r>
          </a:p>
          <a:p>
            <a:pPr rtl="1" algn="r"/>
            <a:r>
              <a:t>הידעתן? תעודת זהות, דרכון או רישיון נהיגה. לא צריך את ההודעה לבוחר.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14 מתוך 15: איפה מצביעים חיילים?</a:t>
            </a:r>
          </a:p>
          <a:p>
            <a:pPr rtl="1" algn="r"/>
            <a:r>
              <a:t>התשובה: א – בקלפי צבאית בבסיס.</a:t>
            </a:r>
          </a:p>
          <a:p>
            <a:pPr rtl="1" algn="r"/>
            <a:r>
              <a:t>הידעתן? החיילים מצביעים במעטפה כפולה – והקולות נספרים אחר כך.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14 מתוך 15: איפה מצביעים חיילים?</a:t>
            </a:r>
          </a:p>
          <a:p>
            <a:pPr rtl="1" algn="r"/>
            <a:r>
              <a:t>התשובה: א – בקלפי צבאית בבסיס.</a:t>
            </a:r>
          </a:p>
          <a:p>
            <a:pPr rtl="1" algn="r"/>
            <a:r>
              <a:t>הידעתן? החיילים מצביעים במעטפה כפולה – והקולות נספרים אחר כך.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15 מתוך 15: איך מצביעים קשישים ואנשים עם מוגבלות?</a:t>
            </a:r>
          </a:p>
          <a:p>
            <a:pPr rtl="1" algn="r"/>
            <a:r>
              <a:t>התשובה: ב – בקלפי נגישה, אפשר עם מלווה.</a:t>
            </a:r>
          </a:p>
          <a:p>
            <a:pPr rtl="1" algn="r"/>
            <a:r>
              <a:t>הידעתן? יש יותר מ-6,000 קלפיות נגישות, ויש קלפיות גם בבתי אבות.</a:t>
            </a:r>
          </a:p>
          <a:p>
            <a:pPr rtl="1" algn="r"/>
            <a:r>
              <a:t>בקלף כתוב שיש ״קלפי ניידת שמגיעה אל ביתו״ – זה לא מדויק לבחירות האלה, ולכן הוסר. ועדת הבחירות: 6,208 קלפיות נגישות.</a:t>
            </a:r>
          </a:p>
          <a:p>
            <a:pPr rtl="1" algn="r"/>
            <a:r>
              <a:t>איך מנהלות: קוראות בקול, כל תלמידה מראה באצבעות 1 = א, 2 = ב, 3 = ג (או קבוצות עם נקודות). אחרי שכולן ענו – עוברים לשקופית התשובה.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טריוויה – שאלה 15 מתוך 15: איך מצביעים קשישים ואנשים עם מוגבלות?</a:t>
            </a:r>
          </a:p>
          <a:p>
            <a:pPr rtl="1" algn="r"/>
            <a:r>
              <a:t>התשובה: ב – בקלפי נגישה, אפשר עם מלווה.</a:t>
            </a:r>
          </a:p>
          <a:p>
            <a:pPr rtl="1" algn="r"/>
            <a:r>
              <a:t>הידעתן? יש יותר מ-6,000 קלפיות נגישות, ויש קלפיות גם בבתי אבות.</a:t>
            </a:r>
          </a:p>
          <a:p>
            <a:pPr rtl="1" algn="r"/>
            <a:r>
              <a:t>בקלף כתוב שיש ״קלפי ניידת שמגיעה אל ביתו״ – זה לא מדויק לבחירות האלה, ולכן הוסר. ועדת הבחירות: 6,208 קלפיות נגישות.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סיום (3 דק׳): קוראים שאלה, כל תלמידה מראה באצבעות: 1 = א, 2 = ב, 3 = ג. התשובות: 1-ג (120), 2-ב (18).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חידון סיום (המשך): התשובות: 3-א (61), 4-ב (פתק).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סיום (2 דק׳): בודקות תשובות. משימה לבית: לספר לבני המשפחה דבר אחד חדש שלמדתן היום.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pPr rtl="1" algn="r"/>
            <a:r>
              <a:t>להדפסה: הדפיסו את השקופית הזו 4–5 פעמים (שחור-לבן זה בסדר), גזרו לאורך הקווים המקווקווים. בכל עמוד 3 פתקים מכל הצעה + שורה של פתקים לבנים.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hyperlink" Target="https://www.youtube.com/watch?v=x1hENaHt9cs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jpg"/><Relationship Id="rId4" Type="http://schemas.openxmlformats.org/officeDocument/2006/relationships/hyperlink" Target="https://www.youtube.com/watch?v=I5BivL8-c90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Relationship Id="rId4" Type="http://schemas.openxmlformats.org/officeDocument/2006/relationships/hyperlink" Target="https://www.youtube.com/watch?v=Lb6vxtcLYXg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jpg"/><Relationship Id="rId4" Type="http://schemas.openxmlformats.org/officeDocument/2006/relationships/hyperlink" Target="https://www.youtube.com/watch?v=kN4qS8YMYUA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Relationship Id="rId4" Type="http://schemas.openxmlformats.org/officeDocument/2006/relationships/hyperlink" Target="https://www.youtube.com/watch?v=9SwK6gDWU1k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ballotbo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25880"/>
            <a:ext cx="5486400" cy="3657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126480" y="1371600"/>
            <a:ext cx="557784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0" b="1" lang="he-IL">
                <a:solidFill>
                  <a:srgbClr val="F6C344"/>
                </a:solidFill>
                <a:latin typeface="Arial"/>
                <a:cs typeface="Arial"/>
              </a:rPr>
              <a:t>בוחרים!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26480" y="2743200"/>
            <a:ext cx="5577840" cy="14630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800" b="1" lang="he-IL">
                <a:solidFill>
                  <a:srgbClr val="FFFFFF"/>
                </a:solidFill>
                <a:latin typeface="Arial"/>
                <a:cs typeface="Arial"/>
              </a:rPr>
              <a:t>שיעור לקראת</a:t>
            </a:r>
          </a:p>
          <a:p>
            <a:pPr rtl="1" algn="r">
              <a:lnSpc>
                <a:spcPct val="110000"/>
              </a:lnSpc>
            </a:pPr>
            <a:r>
              <a:rPr sz="3800" b="1" lang="he-IL">
                <a:solidFill>
                  <a:srgbClr val="FFFFFF"/>
                </a:solidFill>
                <a:latin typeface="Arial"/>
                <a:cs typeface="Arial"/>
              </a:rPr>
              <a:t>הבחירות לכנסת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040880" y="4343400"/>
            <a:ext cx="4663440" cy="914400"/>
          </a:xfrm>
          <a:prstGeom prst="roundRect">
            <a:avLst>
              <a:gd name="adj" fmla="val 50000"/>
            </a:avLst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1E3A6E"/>
                </a:solidFill>
                <a:latin typeface="Arial"/>
                <a:cs typeface="Arial"/>
              </a:rPr>
              <a:t>יום שלישי, 27.10.2026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חושבות ומשתפות</a:t>
            </a:r>
          </a:p>
        </p:txBody>
      </p:sp>
      <p:pic>
        <p:nvPicPr>
          <p:cNvPr id="3" name="Picture 2" descr="hoo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63040"/>
            <a:ext cx="5760720" cy="38404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0" y="1554480"/>
            <a:ext cx="5303520" cy="2926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800" b="1" lang="he-IL">
                <a:solidFill>
                  <a:srgbClr val="1E3A6E"/>
                </a:solidFill>
                <a:latin typeface="Arial"/>
                <a:cs typeface="Arial"/>
              </a:rPr>
              <a:t>אם הייתן</a:t>
            </a:r>
          </a:p>
          <a:p>
            <a:pPr rtl="1" algn="r">
              <a:lnSpc>
                <a:spcPct val="110000"/>
              </a:lnSpc>
            </a:pPr>
            <a:r>
              <a:rPr sz="4800" b="1" lang="he-IL">
                <a:solidFill>
                  <a:srgbClr val="E86A4E"/>
                </a:solidFill>
                <a:latin typeface="Arial"/>
                <a:cs typeface="Arial"/>
              </a:rPr>
              <a:t>ראש הממשלה</a:t>
            </a:r>
          </a:p>
          <a:p>
            <a:pPr rtl="1" algn="r">
              <a:lnSpc>
                <a:spcPct val="110000"/>
              </a:lnSpc>
            </a:pPr>
            <a:r>
              <a:rPr sz="4800" b="1" lang="he-IL">
                <a:solidFill>
                  <a:srgbClr val="1E3A6E"/>
                </a:solidFill>
                <a:latin typeface="Arial"/>
                <a:cs typeface="Arial"/>
              </a:rPr>
              <a:t>ליום אחד…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0" y="4343400"/>
            <a:ext cx="5303520" cy="12801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0" lang="he-IL">
                <a:solidFill>
                  <a:srgbClr val="222B3A"/>
                </a:solidFill>
                <a:latin typeface="Arial"/>
                <a:cs typeface="Arial"/>
              </a:rPr>
              <a:t>מה הייתן משנות?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הצבעת ידיים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מה זה דמוקרטיה?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democrac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5394960" cy="359664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217920" y="2011680"/>
            <a:ext cx="5486400" cy="1371600"/>
          </a:xfrm>
          <a:prstGeom prst="roundRect">
            <a:avLst>
              <a:gd name="adj" fmla="val 12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4000" b="1" lang="he-IL">
                <a:solidFill>
                  <a:srgbClr val="F6C344"/>
                </a:solidFill>
                <a:latin typeface="Arial"/>
                <a:cs typeface="Arial"/>
              </a:rPr>
              <a:t>דמוקרטיה</a:t>
            </a:r>
          </a:p>
          <a:p>
            <a:pPr rtl="1" algn="ctr">
              <a:lnSpc>
                <a:spcPct val="105000"/>
              </a:lnSpc>
            </a:pPr>
            <a:r>
              <a:rPr sz="3800" b="1" lang="he-IL">
                <a:solidFill>
                  <a:srgbClr val="FFFFFF"/>
                </a:solidFill>
                <a:latin typeface="Arial"/>
                <a:cs typeface="Arial"/>
              </a:rPr>
              <a:t>שלטון העם</a:t>
            </a:r>
          </a:p>
        </p:txBody>
      </p:sp>
      <p:sp>
        <p:nvSpPr>
          <p:cNvPr id="7" name="Oval 6"/>
          <p:cNvSpPr/>
          <p:nvPr/>
        </p:nvSpPr>
        <p:spPr>
          <a:xfrm>
            <a:off x="11320272" y="3945635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17920" y="3657600"/>
            <a:ext cx="49377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העם בוחר מי ינהיג</a:t>
            </a:r>
          </a:p>
        </p:txBody>
      </p:sp>
      <p:sp>
        <p:nvSpPr>
          <p:cNvPr id="9" name="Oval 8"/>
          <p:cNvSpPr/>
          <p:nvPr/>
        </p:nvSpPr>
        <p:spPr>
          <a:xfrm>
            <a:off x="11320272" y="481431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4526280"/>
            <a:ext cx="49377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לכל אחד יש קול אחד</a:t>
            </a:r>
          </a:p>
        </p:txBody>
      </p:sp>
      <p:sp>
        <p:nvSpPr>
          <p:cNvPr id="11" name="Oval 10"/>
          <p:cNvSpPr/>
          <p:nvPr/>
        </p:nvSpPr>
        <p:spPr>
          <a:xfrm>
            <a:off x="11320272" y="568299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17920" y="5394960"/>
            <a:ext cx="49377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כל קול שווה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דיון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למה להצביע?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0" y="2103120"/>
            <a:ext cx="3429000" cy="3017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482328" y="1828800"/>
            <a:ext cx="914400" cy="9144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66760" y="2926080"/>
            <a:ext cx="3154680" cy="2011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3A8DDE"/>
                </a:solidFill>
                <a:latin typeface="Arial"/>
                <a:cs typeface="Arial"/>
              </a:rPr>
              <a:t>הקול שלי</a:t>
            </a:r>
          </a:p>
          <a:p>
            <a:pPr rtl="1" algn="ct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נשמע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80560" y="2103120"/>
            <a:ext cx="3429000" cy="3017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E86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733288" y="182880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926080"/>
            <a:ext cx="3154680" cy="2011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אני משפיעה</a:t>
            </a:r>
          </a:p>
          <a:p>
            <a:pPr rtl="1" algn="ct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על החיים שלי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103120"/>
            <a:ext cx="3429000" cy="30175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984248" y="1828800"/>
            <a:ext cx="914400" cy="91440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2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2926080"/>
            <a:ext cx="3154680" cy="2011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2E9E6B"/>
                </a:solidFill>
                <a:latin typeface="Arial"/>
                <a:cs typeface="Arial"/>
              </a:rPr>
              <a:t>זכות</a:t>
            </a:r>
          </a:p>
          <a:p>
            <a:pPr rtl="1" algn="ct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וגם אחריות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486400"/>
            <a:ext cx="11091672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000" b="1" lang="he-IL">
                <a:solidFill>
                  <a:srgbClr val="1E3A6E"/>
                </a:solidFill>
                <a:latin typeface="Arial"/>
                <a:cs typeface="Arial"/>
              </a:rPr>
              <a:t>מה עוד? מי רוצה להוסיף סיבה?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הכנסת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ness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37360"/>
            <a:ext cx="5760720" cy="384048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8321040" y="1783080"/>
            <a:ext cx="3291840" cy="2011680"/>
          </a:xfrm>
          <a:prstGeom prst="roundRect">
            <a:avLst>
              <a:gd name="adj" fmla="val 20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8000" b="1" lang="he-IL">
                <a:solidFill>
                  <a:srgbClr val="F6C344"/>
                </a:solidFill>
                <a:latin typeface="Arial"/>
                <a:cs typeface="Arial"/>
              </a:rPr>
              <a:t>120</a:t>
            </a:r>
          </a:p>
          <a:p>
            <a:pPr rtl="1" algn="ctr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חברי כנסת</a:t>
            </a:r>
          </a:p>
        </p:txBody>
      </p:sp>
      <p:sp>
        <p:nvSpPr>
          <p:cNvPr id="6" name="Oval 5"/>
          <p:cNvSpPr/>
          <p:nvPr/>
        </p:nvSpPr>
        <p:spPr>
          <a:xfrm>
            <a:off x="11320272" y="431139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0" y="4069080"/>
            <a:ext cx="48463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נמצאת בירושלים</a:t>
            </a:r>
          </a:p>
        </p:txBody>
      </p:sp>
      <p:sp>
        <p:nvSpPr>
          <p:cNvPr id="8" name="Oval 7"/>
          <p:cNvSpPr/>
          <p:nvPr/>
        </p:nvSpPr>
        <p:spPr>
          <a:xfrm>
            <a:off x="11320272" y="508863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60" y="4846320"/>
            <a:ext cx="48463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מחוקקת חוקים</a:t>
            </a:r>
          </a:p>
        </p:txBody>
      </p:sp>
      <p:sp>
        <p:nvSpPr>
          <p:cNvPr id="10" name="Oval 9"/>
          <p:cNvSpPr/>
          <p:nvPr/>
        </p:nvSpPr>
        <p:spPr>
          <a:xfrm>
            <a:off x="11320272" y="586587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5623560"/>
            <a:ext cx="48463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בוחרים אותה כל 4 שנים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איך נולד חוק?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x1hENaHt9cs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כאן דיגיטל  |  3:49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מה השלבים שחוק עובר בכנסת, עד שהוא מאושר?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https://www.youtube.com/watch?v=x1hENaHt9cs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שאלה לכיתה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מי יכולה להצביע?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78240" y="1874519"/>
            <a:ext cx="2331720" cy="233172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6000" b="1" lang="he-IL">
                <a:solidFill>
                  <a:srgbClr val="FFFFFF"/>
                </a:solidFill>
                <a:latin typeface="Arial"/>
                <a:cs typeface="Arial"/>
              </a:rPr>
              <a:t>18+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0" y="4343400"/>
            <a:ext cx="3429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200" b="1" lang="he-IL">
                <a:solidFill>
                  <a:srgbClr val="222B3A"/>
                </a:solidFill>
                <a:latin typeface="Arial"/>
                <a:cs typeface="Arial"/>
              </a:rPr>
              <a:t>גיל 18 ומעלה</a:t>
            </a:r>
          </a:p>
        </p:txBody>
      </p:sp>
      <p:sp>
        <p:nvSpPr>
          <p:cNvPr id="7" name="Oval 6"/>
          <p:cNvSpPr/>
          <p:nvPr/>
        </p:nvSpPr>
        <p:spPr>
          <a:xfrm>
            <a:off x="5029200" y="1874519"/>
            <a:ext cx="2331720" cy="233172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6000" b="1" lang="he-IL">
                <a:solidFill>
                  <a:srgbClr val="FFFFFF"/>
                </a:solidFill>
                <a:latin typeface="Arial"/>
                <a:cs typeface="Arial"/>
              </a:rPr>
              <a:t>ת״ז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4343400"/>
            <a:ext cx="3429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200" b="1" lang="he-IL">
                <a:solidFill>
                  <a:srgbClr val="222B3A"/>
                </a:solidFill>
                <a:latin typeface="Arial"/>
                <a:cs typeface="Arial"/>
              </a:rPr>
              <a:t>עם תעודה מזהה</a:t>
            </a:r>
          </a:p>
        </p:txBody>
      </p:sp>
      <p:sp>
        <p:nvSpPr>
          <p:cNvPr id="9" name="Oval 8"/>
          <p:cNvSpPr/>
          <p:nvPr/>
        </p:nvSpPr>
        <p:spPr>
          <a:xfrm>
            <a:off x="1280160" y="1874519"/>
            <a:ext cx="2331720" cy="233172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6000" b="1" lang="he-IL">
                <a:solidFill>
                  <a:srgbClr val="FFFFFF"/>
                </a:solidFill>
                <a:latin typeface="Arial"/>
                <a:cs typeface="Arial"/>
              </a:rPr>
              <a:t>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43400"/>
            <a:ext cx="3429000" cy="7315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200" b="1" lang="he-IL">
                <a:solidFill>
                  <a:srgbClr val="222B3A"/>
                </a:solidFill>
                <a:latin typeface="Arial"/>
                <a:cs typeface="Arial"/>
              </a:rPr>
              <a:t>אזרחית ישראל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94560" y="5349240"/>
            <a:ext cx="7772400" cy="8686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254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0" lang="he-IL">
                <a:solidFill>
                  <a:srgbClr val="1E3A6E"/>
                </a:solidFill>
                <a:latin typeface="Arial"/>
                <a:cs typeface="Arial"/>
              </a:rPr>
              <a:t>השנה: יותר מ-</a:t>
            </a: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7.3 מיליון</a:t>
            </a:r>
            <a:r>
              <a:rPr sz="2800" b="0" lang="he-IL">
                <a:solidFill>
                  <a:srgbClr val="1E3A6E"/>
                </a:solidFill>
                <a:latin typeface="Arial"/>
                <a:cs typeface="Arial"/>
              </a:rPr>
              <a:t> בעלי זכות בחירה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נכון או לא?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נכון או לא נכון?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874519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561320" y="20574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1874519"/>
            <a:ext cx="713232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בגיל 16 כבר מצביעים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51560" y="2075688"/>
            <a:ext cx="2103120" cy="731520"/>
          </a:xfrm>
          <a:prstGeom prst="roundRect">
            <a:avLst>
              <a:gd name="adj" fmla="val 50000"/>
            </a:avLst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1E3A6E"/>
                </a:solidFill>
                <a:latin typeface="Arial"/>
                <a:cs typeface="Arial"/>
              </a:rPr>
              <a:t>נכון? לא?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2461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61320" y="34290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3246120"/>
            <a:ext cx="713232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ביום הבחירות יש יום חופש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51560" y="3447288"/>
            <a:ext cx="2103120" cy="731520"/>
          </a:xfrm>
          <a:prstGeom prst="roundRect">
            <a:avLst>
              <a:gd name="adj" fmla="val 50000"/>
            </a:avLst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1E3A6E"/>
                </a:solidFill>
                <a:latin typeface="Arial"/>
                <a:cs typeface="Arial"/>
              </a:rPr>
              <a:t>נכון? לא?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6177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561320" y="48006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4617720"/>
            <a:ext cx="713232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על הפתק כותבים את השם שלי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51560" y="4818888"/>
            <a:ext cx="2103120" cy="731520"/>
          </a:xfrm>
          <a:prstGeom prst="roundRect">
            <a:avLst>
              <a:gd name="adj" fmla="val 50000"/>
            </a:avLst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1E3A6E"/>
                </a:solidFill>
                <a:latin typeface="Arial"/>
                <a:cs typeface="Arial"/>
              </a:rPr>
              <a:t>נכון? לא?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התשובות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22960" y="1874519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E86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61320" y="20574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2440" y="2057400"/>
            <a:ext cx="2286000" cy="777240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לא נכון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1874519"/>
            <a:ext cx="694944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מצביעים מגיל 18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561320" y="34290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92440" y="3429000"/>
            <a:ext cx="2286000" cy="777240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נכון!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246120"/>
            <a:ext cx="694944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יום שבתון – כדי שכולם יוכלו להצביע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6177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E86A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561320" y="4800600"/>
            <a:ext cx="777240" cy="77724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92440" y="4800600"/>
            <a:ext cx="2286000" cy="777240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לא נכון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4617720"/>
            <a:ext cx="694944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ההצבעה סודית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איך מצביעים?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boot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1737360"/>
            <a:ext cx="5303520" cy="353568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0972800" y="1997964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0" y="1828800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מגיעים עם תעודה מזהה</a:t>
            </a:r>
          </a:p>
        </p:txBody>
      </p:sp>
      <p:sp>
        <p:nvSpPr>
          <p:cNvPr id="7" name="Oval 6"/>
          <p:cNvSpPr/>
          <p:nvPr/>
        </p:nvSpPr>
        <p:spPr>
          <a:xfrm>
            <a:off x="10972800" y="3022092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0" y="2852928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מקבלים מעטפה</a:t>
            </a:r>
          </a:p>
        </p:txBody>
      </p:sp>
      <p:sp>
        <p:nvSpPr>
          <p:cNvPr id="9" name="Oval 8"/>
          <p:cNvSpPr/>
          <p:nvPr/>
        </p:nvSpPr>
        <p:spPr>
          <a:xfrm>
            <a:off x="10972800" y="4046220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0" y="3877056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מאחורי הפרגוד בוחרים פתק</a:t>
            </a:r>
          </a:p>
        </p:txBody>
      </p:sp>
      <p:sp>
        <p:nvSpPr>
          <p:cNvPr id="11" name="Oval 10"/>
          <p:cNvSpPr/>
          <p:nvPr/>
        </p:nvSpPr>
        <p:spPr>
          <a:xfrm>
            <a:off x="10972800" y="5070348"/>
            <a:ext cx="685800" cy="68580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0" y="4901184"/>
            <a:ext cx="4846320" cy="102412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100" b="0" lang="he-IL">
                <a:solidFill>
                  <a:srgbClr val="222B3A"/>
                </a:solidFill>
                <a:latin typeface="Arial"/>
                <a:cs typeface="Arial"/>
              </a:rPr>
              <a:t>שמים את המעטפה בקלפי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הדרך אל הקלפי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I5BivL8-c90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ועדת הבחירות המרכזית  |  3:00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מה לוקחים איתנו לקלפי? ומה עושים מאחורי הפרגוד?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https://www.youtube.com/watch?v=I5BivL8-c90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רשימות ואחוז החסימה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320272" y="1883664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0" y="1645920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מצביעים ל</a:t>
            </a:r>
            <a:r>
              <a:rPr sz="3000" b="1" lang="he-IL">
                <a:solidFill>
                  <a:srgbClr val="E86A4E"/>
                </a:solidFill>
                <a:latin typeface="Arial"/>
                <a:cs typeface="Arial"/>
              </a:rPr>
              <a:t>רשימה</a:t>
            </a: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, לא לאדם</a:t>
            </a:r>
          </a:p>
        </p:txBody>
      </p:sp>
      <p:sp>
        <p:nvSpPr>
          <p:cNvPr id="6" name="Oval 5"/>
          <p:cNvSpPr/>
          <p:nvPr/>
        </p:nvSpPr>
        <p:spPr>
          <a:xfrm>
            <a:off x="11320272" y="2651760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0" y="2414016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רשימה צריכה לפחות </a:t>
            </a:r>
            <a:r>
              <a:rPr sz="3200" b="1" lang="he-IL">
                <a:solidFill>
                  <a:srgbClr val="E86A4E"/>
                </a:solidFill>
                <a:latin typeface="Arial"/>
                <a:cs typeface="Arial"/>
              </a:rPr>
              <a:t>3.25%</a:t>
            </a:r>
          </a:p>
        </p:txBody>
      </p:sp>
      <p:sp>
        <p:nvSpPr>
          <p:cNvPr id="8" name="Oval 7"/>
          <p:cNvSpPr/>
          <p:nvPr/>
        </p:nvSpPr>
        <p:spPr>
          <a:xfrm>
            <a:off x="11320272" y="341985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0" y="3182112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כלומר: בערך </a:t>
            </a:r>
            <a:r>
              <a:rPr sz="3200" b="1" lang="he-IL">
                <a:solidFill>
                  <a:srgbClr val="E86A4E"/>
                </a:solidFill>
                <a:latin typeface="Arial"/>
                <a:cs typeface="Arial"/>
              </a:rPr>
              <a:t>3 מכל 100</a:t>
            </a: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 קולות</a:t>
            </a:r>
          </a:p>
        </p:txBody>
      </p:sp>
      <p:sp>
        <p:nvSpPr>
          <p:cNvPr id="10" name="Oval 9"/>
          <p:cNvSpPr/>
          <p:nvPr/>
        </p:nvSpPr>
        <p:spPr>
          <a:xfrm>
            <a:off x="11320272" y="4187952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69280" y="3950208"/>
            <a:ext cx="5486400" cy="768096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פחות מזה? לא נכנסת לכנסת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0" y="4773168"/>
            <a:ext cx="6035040" cy="1810512"/>
          </a:xfrm>
          <a:prstGeom prst="roundRect">
            <a:avLst>
              <a:gd name="adj" fmla="val 15000"/>
            </a:avLst>
          </a:prstGeom>
          <a:solidFill>
            <a:srgbClr val="FFEFC2"/>
          </a:solidFill>
          <a:ln w="3175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06440" y="4818888"/>
            <a:ext cx="5760720" cy="7772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צריך בערך </a:t>
            </a:r>
            <a:r>
              <a:rPr sz="4000" b="1" lang="he-IL">
                <a:solidFill>
                  <a:srgbClr val="E86A4E"/>
                </a:solidFill>
                <a:latin typeface="Arial"/>
                <a:cs typeface="Arial"/>
              </a:rPr>
              <a:t>155,000</a:t>
            </a: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 קולות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06440" y="5577840"/>
            <a:ext cx="5760720" cy="438912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1" lang="he-IL">
                <a:solidFill>
                  <a:srgbClr val="222B3A"/>
                </a:solidFill>
                <a:latin typeface="Arial"/>
                <a:cs typeface="Arial"/>
              </a:rPr>
              <a:t>בבחירות 2022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06440" y="6016752"/>
            <a:ext cx="5760720" cy="4572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0" lang="he-IL">
                <a:solidFill>
                  <a:srgbClr val="222B3A"/>
                </a:solidFill>
                <a:latin typeface="Arial"/>
                <a:cs typeface="Arial"/>
              </a:rPr>
              <a:t>השנה: תלוי כמה יצביעו – כנראה יותר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26280" y="1828800"/>
            <a:ext cx="356616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114800" y="1828800"/>
            <a:ext cx="356616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703320" y="1828800"/>
            <a:ext cx="356616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29184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559302" y="1828800"/>
            <a:ext cx="89154" cy="356616"/>
          </a:xfrm>
          <a:prstGeom prst="rect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88036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46888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05740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64592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23444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22960" y="18288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52628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1480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370332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329184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288036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46888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05740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164592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123444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822960" y="22402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52628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1480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70332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29184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288036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46888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05740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164592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123444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822960" y="26517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52628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11480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70332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29184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288036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246888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205740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64592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23444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22960" y="30632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452628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411480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70332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29184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88036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246888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05740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164592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23444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822960" y="34747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52628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11480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70332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329184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88036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246888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205740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164592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123444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822960" y="388620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452628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411480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370332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329184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288036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246888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205740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164592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123444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822960" y="429768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52628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411480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370332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329184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288036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246888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205740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164592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123444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822960" y="470916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452628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411480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370332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329184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288036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>
            <a:off x="246888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205740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164592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123444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822960" y="512064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452628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411480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Rectangle 108"/>
          <p:cNvSpPr/>
          <p:nvPr/>
        </p:nvSpPr>
        <p:spPr>
          <a:xfrm>
            <a:off x="370332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329184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288036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246888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205740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164592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123444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822960" y="5532120"/>
            <a:ext cx="356616" cy="356616"/>
          </a:xfrm>
          <a:prstGeom prst="rect">
            <a:avLst/>
          </a:prstGeom>
          <a:solidFill>
            <a:srgbClr val="DDEC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822960" y="5989320"/>
            <a:ext cx="41148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1" lang="he-IL">
                <a:solidFill>
                  <a:srgbClr val="8A93A3"/>
                </a:solidFill>
                <a:latin typeface="Arial"/>
                <a:cs typeface="Arial"/>
              </a:rPr>
              <a:t>100 קולות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הבחירות לכנסת ה-26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Lb6vxtcLYXg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הכנסת  |  2:11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כמה אנשים יכולים להצביע השנה? ומי יכול להיבחר?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https://www.youtube.com/watch?v=Lb6vxtcLYXg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איך מקימים ממשלה?</a:t>
            </a:r>
          </a:p>
        </p:txBody>
      </p:sp>
      <p:sp>
        <p:nvSpPr>
          <p:cNvPr id="3" name="Rectangle 2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3891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8463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3035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76072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172200" y="507492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156718" y="476964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743098" y="477237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5283505" y="478231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823248" y="479648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110431" y="446749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362144" y="481826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690473" y="447392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223835" y="449516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033814" y="417158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4754662" y="452564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5603556" y="418360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5927653" y="388494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125620" y="421881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282397" y="457282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483522" y="390533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642432" y="426978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793038" y="361051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4990690" y="395841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5331994" y="364287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5631350" y="3351106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4153362" y="434933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4489621" y="403589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4821559" y="371881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5151022" y="339978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5444247" y="310939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233651" y="288784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4943053" y="317935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621377" y="350447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300396" y="3830340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980681" y="415755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5001722" y="268873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4710899" y="298455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4393873" y="331938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4079919" y="3658735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4750839" y="2514118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3771900" y="400586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4457700" y="281802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4143286" y="3166996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4483578" y="2365776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3834204" y="352576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4186879" y="268201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4202680" y="224523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3874282" y="305015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536142" y="390089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902100" y="257836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3911029" y="215372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3569953" y="3435043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3591874" y="2971024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3607214" y="2508471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3611616" y="209219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3283714" y="384724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3294374" y="3389057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3301322" y="293108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3306207" y="2473289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307514" y="206127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3001845" y="2061272"/>
            <a:ext cx="182880" cy="182880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3003152" y="247328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3008037" y="293108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3014985" y="338905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3025645" y="384724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2697743" y="209219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2702145" y="250847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717485" y="297102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2739406" y="343504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2398330" y="215372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2407259" y="257836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2773217" y="390089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2435077" y="305015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2106679" y="224523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2122480" y="268201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2475155" y="352576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825781" y="2365776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166073" y="3166996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2537460" y="400586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1851660" y="281802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1558520" y="251411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2229440" y="365873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1915486" y="331938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1598460" y="298455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1307637" y="268873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2328678" y="415755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2008963" y="383034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1687982" y="350447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1366306" y="317935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1075708" y="288784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865112" y="310939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1158337" y="339978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1487800" y="371881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1819738" y="403589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2155997" y="4349334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678009" y="3351106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77365" y="364287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1318669" y="395841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516321" y="361051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666927" y="426978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5837" y="390533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2026962" y="4572828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1183739" y="421881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381706" y="3884943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705803" y="4183601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1554697" y="452564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275545" y="417158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1085524" y="449516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618886" y="447392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1947215" y="481826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198928" y="446749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1486111" y="4796485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25854" y="4782319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566261" y="4772377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52641" y="4769642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9202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4630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058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548639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37160" y="5074920"/>
            <a:ext cx="182880" cy="182880"/>
          </a:xfrm>
          <a:prstGeom prst="ellipse">
            <a:avLst/>
          </a:prstGeom>
          <a:solidFill>
            <a:srgbClr val="8A93A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2148839" y="4389120"/>
            <a:ext cx="219456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148839" y="5029200"/>
            <a:ext cx="219456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כיסאות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6858000" y="1828800"/>
            <a:ext cx="4846320" cy="1463040"/>
          </a:xfrm>
          <a:prstGeom prst="roundRect">
            <a:avLst>
              <a:gd name="adj" fmla="val 12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600" b="0" lang="he-IL">
                <a:solidFill>
                  <a:srgbClr val="FFFFFF"/>
                </a:solidFill>
                <a:latin typeface="Arial"/>
                <a:cs typeface="Arial"/>
              </a:rPr>
              <a:t>צריך </a:t>
            </a:r>
            <a:r>
              <a:rPr sz="4400" b="1" lang="he-IL">
                <a:solidFill>
                  <a:srgbClr val="F6C344"/>
                </a:solidFill>
                <a:latin typeface="Arial"/>
                <a:cs typeface="Arial"/>
              </a:rPr>
              <a:t>61</a:t>
            </a:r>
            <a:r>
              <a:rPr sz="3600" b="0" lang="he-IL">
                <a:solidFill>
                  <a:srgbClr val="FFFFFF"/>
                </a:solidFill>
                <a:latin typeface="Arial"/>
                <a:cs typeface="Arial"/>
              </a:rPr>
              <a:t> מתוך 120</a:t>
            </a:r>
          </a:p>
        </p:txBody>
      </p:sp>
      <p:sp>
        <p:nvSpPr>
          <p:cNvPr id="127" name="Oval 126"/>
          <p:cNvSpPr/>
          <p:nvPr/>
        </p:nvSpPr>
        <p:spPr>
          <a:xfrm>
            <a:off x="11320272" y="3831335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TextBox 127"/>
          <p:cNvSpPr txBox="1"/>
          <p:nvPr/>
        </p:nvSpPr>
        <p:spPr>
          <a:xfrm>
            <a:off x="6583680" y="3566160"/>
            <a:ext cx="457200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מתחברות = </a:t>
            </a: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קואליציה</a:t>
            </a:r>
          </a:p>
        </p:txBody>
      </p:sp>
      <p:sp>
        <p:nvSpPr>
          <p:cNvPr id="129" name="Oval 128"/>
          <p:cNvSpPr/>
          <p:nvPr/>
        </p:nvSpPr>
        <p:spPr>
          <a:xfrm>
            <a:off x="11320272" y="465429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6583680" y="4389120"/>
            <a:ext cx="457200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השאר = </a:t>
            </a:r>
            <a:r>
              <a:rPr sz="3000" b="1" lang="he-IL">
                <a:solidFill>
                  <a:srgbClr val="8A93A3"/>
                </a:solidFill>
                <a:latin typeface="Arial"/>
                <a:cs typeface="Arial"/>
              </a:rPr>
              <a:t>אופוזיציה</a:t>
            </a:r>
          </a:p>
        </p:txBody>
      </p:sp>
      <p:sp>
        <p:nvSpPr>
          <p:cNvPr id="131" name="Oval 130"/>
          <p:cNvSpPr/>
          <p:nvPr/>
        </p:nvSpPr>
        <p:spPr>
          <a:xfrm>
            <a:off x="11320272" y="547725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6583680" y="5212080"/>
            <a:ext cx="4572000" cy="82296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כמו פאזל שמתחבר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איך מרכיבים ממשלה?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thumb_kN4qS8YMYUA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המכון הישראלי לדמוקרטיה  |  1:25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מי מקבל את המשימה להרכיב ממשלה? וכמה תומכים צריך?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https://www.youtube.com/watch?v=kN4qS8YMYUA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דיון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גם אנחנו משפיעות!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0" y="1691640"/>
            <a:ext cx="548640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1" lang="he-IL">
                <a:solidFill>
                  <a:srgbClr val="1E3A6E"/>
                </a:solidFill>
                <a:latin typeface="Arial"/>
                <a:cs typeface="Arial"/>
              </a:rPr>
              <a:t>כבר עכשיו אפשר:</a:t>
            </a:r>
          </a:p>
        </p:txBody>
      </p:sp>
      <p:sp>
        <p:nvSpPr>
          <p:cNvPr id="6" name="Oval 5"/>
          <p:cNvSpPr/>
          <p:nvPr/>
        </p:nvSpPr>
        <p:spPr>
          <a:xfrm>
            <a:off x="11320272" y="2606040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0" y="2377440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להתנדב בקהילה</a:t>
            </a:r>
          </a:p>
        </p:txBody>
      </p:sp>
      <p:sp>
        <p:nvSpPr>
          <p:cNvPr id="8" name="Oval 7"/>
          <p:cNvSpPr/>
          <p:nvPr/>
        </p:nvSpPr>
        <p:spPr>
          <a:xfrm>
            <a:off x="11320272" y="3355848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0" y="3127248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לבחור במועצת תלמידות</a:t>
            </a:r>
          </a:p>
        </p:txBody>
      </p:sp>
      <p:sp>
        <p:nvSpPr>
          <p:cNvPr id="10" name="Oval 9"/>
          <p:cNvSpPr/>
          <p:nvPr/>
        </p:nvSpPr>
        <p:spPr>
          <a:xfrm>
            <a:off x="11320272" y="4105656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0" y="3877056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להביע דעה – בכבוד</a:t>
            </a:r>
          </a:p>
        </p:txBody>
      </p:sp>
      <p:sp>
        <p:nvSpPr>
          <p:cNvPr id="12" name="Oval 11"/>
          <p:cNvSpPr/>
          <p:nvPr/>
        </p:nvSpPr>
        <p:spPr>
          <a:xfrm>
            <a:off x="11320272" y="4855464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0" y="4626864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לבדוק אם ידיעה נכונה</a:t>
            </a:r>
          </a:p>
        </p:txBody>
      </p:sp>
      <p:sp>
        <p:nvSpPr>
          <p:cNvPr id="14" name="Oval 13"/>
          <p:cNvSpPr/>
          <p:nvPr/>
        </p:nvSpPr>
        <p:spPr>
          <a:xfrm>
            <a:off x="11320272" y="5605272"/>
            <a:ext cx="292608" cy="292608"/>
          </a:xfrm>
          <a:prstGeom prst="ellipse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217920" y="5376672"/>
            <a:ext cx="4937760" cy="749808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לבוא עם ההורים לקלפי</a:t>
            </a:r>
          </a:p>
        </p:txBody>
      </p:sp>
      <p:pic>
        <p:nvPicPr>
          <p:cNvPr id="16" name="Picture 15" descr="tee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28800"/>
            <a:ext cx="5486400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סרטון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000" b="1" lang="he-IL">
                <a:solidFill>
                  <a:srgbClr val="1E3A6E"/>
                </a:solidFill>
                <a:latin typeface="Arial"/>
                <a:cs typeface="Arial"/>
              </a:rPr>
              <a:t>סרטון: פייק ניוז בבחירות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איור: בודקים אם סרטון אמיתי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035040" cy="3394710"/>
          </a:xfrm>
          <a:prstGeom prst="rect">
            <a:avLst/>
          </a:prstGeom>
        </p:spPr>
      </p:pic>
      <p:sp>
        <p:nvSpPr>
          <p:cNvPr id="6" name="Rounded Rectangle 5">
            <a:hlinkClick r:id="rId4"/>
          </p:cNvPr>
          <p:cNvSpPr/>
          <p:nvPr/>
        </p:nvSpPr>
        <p:spPr>
          <a:xfrm>
            <a:off x="2880360" y="3004947"/>
            <a:ext cx="1371600" cy="950976"/>
          </a:xfrm>
          <a:prstGeom prst="roundRect">
            <a:avLst>
              <a:gd name="adj" fmla="val 30000"/>
            </a:avLst>
          </a:prstGeom>
          <a:solidFill>
            <a:srgbClr val="E0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>
            <a:hlinkClick r:id="rId4"/>
          </p:cNvPr>
          <p:cNvSpPr/>
          <p:nvPr/>
        </p:nvSpPr>
        <p:spPr>
          <a:xfrm rot="5400000">
            <a:off x="3364991" y="3233547"/>
            <a:ext cx="493776" cy="493776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5287518"/>
            <a:ext cx="6035040" cy="82296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3A8DDE"/>
                </a:solidFill>
                <a:latin typeface="Arial"/>
                <a:cs typeface="Arial"/>
              </a:rPr>
              <a:t>לחצו על התמונה לצפייה</a:t>
            </a:r>
          </a:p>
          <a:p>
            <a:pPr rtl="1" algn="ctr">
              <a:lnSpc>
                <a:spcPct val="110000"/>
              </a:lnSpc>
            </a:pPr>
            <a:r>
              <a:rPr sz="2000" b="0" lang="he-IL">
                <a:solidFill>
                  <a:srgbClr val="8A93A3"/>
                </a:solidFill>
                <a:latin typeface="Arial"/>
                <a:cs typeface="Arial"/>
              </a:rPr>
              <a:t>ערוץ 14  |  3:26 דק׳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783080"/>
            <a:ext cx="4663440" cy="338328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78040" y="1920240"/>
            <a:ext cx="420624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1" lang="he-IL">
                <a:solidFill>
                  <a:srgbClr val="E86A4E"/>
                </a:solidFill>
                <a:latin typeface="Arial"/>
                <a:cs typeface="Arial"/>
              </a:rPr>
              <a:t>שימו לב: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2606040"/>
            <a:ext cx="4206240" cy="24688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5000"/>
              </a:lnSpc>
            </a:pPr>
            <a:r>
              <a:rPr sz="3200" b="0" lang="he-IL">
                <a:solidFill>
                  <a:srgbClr val="222B3A"/>
                </a:solidFill>
                <a:latin typeface="Arial"/>
                <a:cs typeface="Arial"/>
              </a:rPr>
              <a:t>איך יודעים אם ידיעה אמיתית? מי פרסם? זה נשמע קיצוני מדי?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75120" y="5349240"/>
            <a:ext cx="5029200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1400" b="0" lang="he-IL">
                <a:solidFill>
                  <a:srgbClr val="8A93A3"/>
                </a:solidFill>
                <a:latin typeface="Arial"/>
                <a:cs typeface="Arial"/>
              </a:rPr>
              <a:t>קישור: </a:t>
            </a:r>
            <a:r>
              <a:rPr sz="1400" b="0" lang="he-IL">
                <a:solidFill>
                  <a:srgbClr val="3A8DDE"/>
                </a:solidFill>
                <a:latin typeface="Arial"/>
                <a:cs typeface="Arial"/>
                <a:hlinkClick r:id="rId4"/>
              </a:rPr>
              <a:t>https://www.youtube.com/watch?v=9SwK6gDWU1k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פעילות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בחירות בכיתה!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309360" y="1783080"/>
            <a:ext cx="539496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1E3A6E"/>
                </a:solidFill>
                <a:latin typeface="Arial"/>
                <a:cs typeface="Arial"/>
              </a:rPr>
              <a:t>על מה מצביעות?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309360" y="2514600"/>
            <a:ext cx="539496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1E3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287000" y="2606040"/>
            <a:ext cx="1280160" cy="685800"/>
          </a:xfrm>
          <a:prstGeom prst="roundRect">
            <a:avLst>
              <a:gd name="adj" fmla="val 15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92240" y="2514600"/>
            <a:ext cx="365760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3538728"/>
            <a:ext cx="539496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1E3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287000" y="3630168"/>
            <a:ext cx="1280160" cy="685800"/>
          </a:xfrm>
          <a:prstGeom prst="roundRect">
            <a:avLst>
              <a:gd name="adj" fmla="val 15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3538728"/>
            <a:ext cx="365760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09360" y="4562856"/>
            <a:ext cx="5394960" cy="8686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5400">
            <a:solidFill>
              <a:srgbClr val="1E3A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287000" y="4654296"/>
            <a:ext cx="1280160" cy="685800"/>
          </a:xfrm>
          <a:prstGeom prst="roundRect">
            <a:avLst>
              <a:gd name="adj" fmla="val 15000"/>
            </a:avLst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92240" y="4562856"/>
            <a:ext cx="365760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5669280"/>
            <a:ext cx="5394960" cy="64008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2200" b="0" lang="he-IL">
                <a:solidFill>
                  <a:srgbClr val="8A93A3"/>
                </a:solidFill>
                <a:latin typeface="Arial"/>
                <a:cs typeface="Arial"/>
              </a:rPr>
              <a:t>פתקים להדפסה – בשקופית האחרונה</a:t>
            </a:r>
          </a:p>
        </p:txBody>
      </p:sp>
      <p:sp>
        <p:nvSpPr>
          <p:cNvPr id="16" name="Oval 15"/>
          <p:cNvSpPr/>
          <p:nvPr/>
        </p:nvSpPr>
        <p:spPr>
          <a:xfrm>
            <a:off x="5212080" y="1988819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182880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בוחרות ועדת קלפי</a:t>
            </a:r>
          </a:p>
        </p:txBody>
      </p:sp>
      <p:sp>
        <p:nvSpPr>
          <p:cNvPr id="18" name="Oval 17"/>
          <p:cNvSpPr/>
          <p:nvPr/>
        </p:nvSpPr>
        <p:spPr>
          <a:xfrm>
            <a:off x="5212080" y="2994660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283464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כל אחת בוחרת פתק בסוד</a:t>
            </a:r>
          </a:p>
        </p:txBody>
      </p:sp>
      <p:sp>
        <p:nvSpPr>
          <p:cNvPr id="20" name="Oval 19"/>
          <p:cNvSpPr/>
          <p:nvPr/>
        </p:nvSpPr>
        <p:spPr>
          <a:xfrm>
            <a:off x="5212080" y="4000500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384048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שמות בקלפי</a:t>
            </a:r>
          </a:p>
        </p:txBody>
      </p:sp>
      <p:sp>
        <p:nvSpPr>
          <p:cNvPr id="22" name="Oval 21"/>
          <p:cNvSpPr/>
          <p:nvPr/>
        </p:nvSpPr>
        <p:spPr>
          <a:xfrm>
            <a:off x="5212080" y="5006340"/>
            <a:ext cx="685800" cy="6858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846320"/>
            <a:ext cx="448056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000" b="0" lang="he-IL">
                <a:solidFill>
                  <a:srgbClr val="222B3A"/>
                </a:solidFill>
                <a:latin typeface="Arial"/>
                <a:cs typeface="Arial"/>
              </a:rPr>
              <a:t>סופרות ומכריזות!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דיון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מה למדנו מההצבעה?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22960" y="1874519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561320" y="2057400"/>
            <a:ext cx="777240" cy="77724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4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1874519"/>
            <a:ext cx="932688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איך הרגשתן כשהצבעתן?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32461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561320" y="3429000"/>
            <a:ext cx="777240" cy="77724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4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3246120"/>
            <a:ext cx="932688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למה חשוב שההצבעה סודית?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4617720"/>
            <a:ext cx="105156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2E9E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561320" y="4800600"/>
            <a:ext cx="777240" cy="777240"/>
          </a:xfrm>
          <a:prstGeom prst="ellipse">
            <a:avLst/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4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617720"/>
            <a:ext cx="9326880" cy="11430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400" b="0" lang="he-IL">
                <a:solidFill>
                  <a:srgbClr val="222B3A"/>
                </a:solidFill>
                <a:latin typeface="Arial"/>
                <a:cs typeface="Arial"/>
              </a:rPr>
              <a:t>מה עושים אם אף הצעה לא קיבלה רוב?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548640"/>
            <a:ext cx="11091672" cy="11887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400" b="1" lang="he-IL">
                <a:solidFill>
                  <a:srgbClr val="F6C344"/>
                </a:solidFill>
                <a:latin typeface="Arial"/>
                <a:cs typeface="Arial"/>
              </a:rPr>
              <a:t>סבב קלפי טריוויה!</a:t>
            </a:r>
          </a:p>
        </p:txBody>
      </p:sp>
      <p:sp>
        <p:nvSpPr>
          <p:cNvPr id="4" name="Rounded Rectangle 3"/>
          <p:cNvSpPr/>
          <p:nvPr/>
        </p:nvSpPr>
        <p:spPr>
          <a:xfrm rot="20880000">
            <a:off x="2651760" y="2011680"/>
            <a:ext cx="2377440" cy="3108960"/>
          </a:xfrm>
          <a:prstGeom prst="roundRect">
            <a:avLst>
              <a:gd name="adj" fmla="val 10000"/>
            </a:avLst>
          </a:prstGeom>
          <a:solidFill>
            <a:srgbClr val="3A8DD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80560" y="2011680"/>
            <a:ext cx="2377440" cy="31089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1E3A6E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6" name="Rounded Rectangle 5"/>
          <p:cNvSpPr/>
          <p:nvPr/>
        </p:nvSpPr>
        <p:spPr>
          <a:xfrm rot="720000">
            <a:off x="6309360" y="2011680"/>
            <a:ext cx="2377440" cy="310896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49240"/>
            <a:ext cx="11091672" cy="914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" b="0" lang="he-IL">
                <a:solidFill>
                  <a:srgbClr val="FFFFFF"/>
                </a:solidFill>
                <a:latin typeface="Arial"/>
                <a:cs typeface="Arial"/>
              </a:rPr>
              <a:t/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349240"/>
            <a:ext cx="11091672" cy="914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" b="0" lang="he-IL">
                <a:solidFill>
                  <a:srgbClr val="FFFFFF"/>
                </a:solidFill>
                <a:latin typeface="Arial"/>
                <a:cs typeface="Arial"/>
              </a:rPr>
              <a:t/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349240"/>
            <a:ext cx="11091672" cy="914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800" b="0" lang="he-IL">
                <a:solidFill>
                  <a:srgbClr val="FFFFFF"/>
                </a:solidFill>
                <a:latin typeface="Arial"/>
                <a:cs typeface="Arial"/>
              </a:rPr>
              <a:t/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37360" y="5486400"/>
            <a:ext cx="8686800" cy="868680"/>
          </a:xfrm>
          <a:prstGeom prst="roundRect">
            <a:avLst>
              <a:gd name="adj" fmla="val 50000"/>
            </a:avLst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קבוצות  •  שולפות קלף  •  תשובה נכונה = נקודה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באיזה חודש הבחירות השנה?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אוקטובר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נובמבר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דצמבר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באיזה חודש הבחירות השנה?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אוקטובר – 27.10.2026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לפי החוק, בחירות רגילות הן בחודש חשוון – באוקטובר או בנובמבר.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2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לכמה שנים בוחרים את הכנסת?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2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לכמה שנים בוחרים את הכנסת?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4 שנים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אם הכנסת מתפזרת מוקדם – יש בחירות מוקדמות.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3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באיזו שנה היו הבחירות הראשונות?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1948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1949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1967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3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באיזו שנה היו הבחירות הראשונות?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1949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25.1.1949 – כ-8 חודשים אחרי קום המדינה.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4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אנשים יכולים להצביע השנה?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כ-1 מיליון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יותר מ-7.3 מיליון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20 מיליון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4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אנשים יכולים להצביע השנה?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יותר מ-7.3 מיליון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ב-1949 היו רק כ-500 אלף בעלי זכות בחירה.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5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קלפיות יש בבחירות האלה?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1,200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יותר מ-12,000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5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קלפיות יש בבחירות האלה?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ג.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יותר מ-12,000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יש קלפיות גם בבתי חולים, בבתי אבות ואפילו בשגרירויות בחו״ל.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6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כמה רשימות מתמודדות השנה?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6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רשימות מתמודדות השנה?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38 רשימות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בבחירות 2022 התמודדו 40 רשימות.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7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איך נקבע כמה מקומות יש לכל רשימה?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לפי מספר הקולות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בהגרלה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הנשיא מחליט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7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איך נקבע כמה מקומות יש לכל רשימה?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לפי מספר הקולות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יותר קולות = יותר חברי כנסת. זו ״שיטה יחסית״.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8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מה אחוז החסימה?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3.25%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10%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8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מה אחוז החסימה?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3.25%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רשימה שמקבלת פחות – לא נכנסת לכנסת.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9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רשימות נכנסו לכנסת ב-2022?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40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9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רשימות נכנסו לכנסת ב-2022?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10 רשימות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40 רשימות התמודדו – רק 10 עברו את אחוז החסימה.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10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כמה מושבים קיבלה הרשימה הגדולה ב-2022?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90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10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2800" b="1" lang="he-IL">
                <a:solidFill>
                  <a:srgbClr val="8A93A3"/>
                </a:solidFill>
                <a:latin typeface="Arial"/>
                <a:cs typeface="Arial"/>
              </a:rPr>
              <a:t>כמה מושבים קיבלה הרשימה הגדולה ב-2022?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32 מושבים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אף רשימה לא קיבלה אף פעם 61 מושבים לבד – לכן צריך קואליציה.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11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מי מטיל על חבר כנסת להרכיב ממשלה?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ראש העיר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הנשיא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ועדת הבחירות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11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מי מטיל על חבר כנסת להרכיב ממשלה?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נשיא המדינה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חבר הכנסת צריך לאסוף קואליציה של לפחות 61.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12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000" b="1" lang="he-IL">
                <a:solidFill>
                  <a:srgbClr val="1E3A6E"/>
                </a:solidFill>
                <a:latin typeface="Arial"/>
                <a:cs typeface="Arial"/>
              </a:rPr>
              <a:t>כמה ממשלות היו בישראל עד היום?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37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12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כמה ממשלות היו בישראל עד היום?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37 ממשלות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הממשלה ה-37 הוקמה בדצמבר 2022.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13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מה צריך להביא לקלפי?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תעודה מזהה עם תמונה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תעודת בגרות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מכתב מההורים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13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מה צריך להביא לקלפי?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תעודה מזהה עם תמונה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תעודת זהות, דרכון או רישיון נהיגה. לא צריך את ההודעה לבוחר.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14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4600" b="1" lang="he-IL">
                <a:solidFill>
                  <a:srgbClr val="1E3A6E"/>
                </a:solidFill>
                <a:latin typeface="Arial"/>
                <a:cs typeface="Arial"/>
              </a:rPr>
              <a:t>איפה מצביעים חיילים?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בקלפי בבסיס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לא מצביעים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רק בבית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14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200" b="1" lang="he-IL">
                <a:solidFill>
                  <a:srgbClr val="8A93A3"/>
                </a:solidFill>
                <a:latin typeface="Arial"/>
                <a:cs typeface="Arial"/>
              </a:rPr>
              <a:t>איפה מצביעים חיילים?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א.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בקלפי צבאית בבסיס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החיילים מצביעים במעטפה כפולה – והקולות נספרים אחר כך.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 טריוויה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83280" y="365760"/>
            <a:ext cx="3200400" cy="5029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l">
              <a:lnSpc>
                <a:spcPct val="110000"/>
              </a:lnSpc>
            </a:pPr>
            <a:r>
              <a:rPr sz="2200" b="1" lang="he-IL">
                <a:solidFill>
                  <a:srgbClr val="8A93A3"/>
                </a:solidFill>
                <a:latin typeface="Arial"/>
                <a:cs typeface="Arial"/>
              </a:rPr>
              <a:t>שאלה 15 מתוך 15</a:t>
            </a:r>
          </a:p>
        </p:txBody>
      </p:sp>
      <p:sp>
        <p:nvSpPr>
          <p:cNvPr id="4" name="Oval 3"/>
          <p:cNvSpPr/>
          <p:nvPr/>
        </p:nvSpPr>
        <p:spPr>
          <a:xfrm>
            <a:off x="10744200" y="1325880"/>
            <a:ext cx="914400" cy="91440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wrap="square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51560"/>
            <a:ext cx="10058400" cy="14630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איך מצביעים קשישים ואנשים עם מוגבלות?</a:t>
            </a:r>
          </a:p>
        </p:txBody>
      </p:sp>
      <p:sp>
        <p:nvSpPr>
          <p:cNvPr id="6" name="Rounded Rectangle 5"/>
          <p:cNvSpPr/>
          <p:nvPr/>
        </p:nvSpPr>
        <p:spPr>
          <a:xfrm rot="21120000">
            <a:off x="822960" y="3200400"/>
            <a:ext cx="2103120" cy="2743200"/>
          </a:xfrm>
          <a:prstGeom prst="roundRect">
            <a:avLst>
              <a:gd name="adj" fmla="val 10000"/>
            </a:avLst>
          </a:prstGeom>
          <a:solidFill>
            <a:srgbClr val="E86A4E"/>
          </a:solidFill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9600" b="1" lang="he-IL">
                <a:solidFill>
                  <a:srgbClr val="FFFFFF"/>
                </a:solidFill>
                <a:latin typeface="Arial"/>
                <a:cs typeface="Arial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57600" y="3017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287000" y="3118103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3017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לא מצביעים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4160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87000" y="4261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4160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בקלפי נגישה, עם מלווה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5303520"/>
            <a:ext cx="7498079" cy="9144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287000" y="5404104"/>
            <a:ext cx="713232" cy="713232"/>
          </a:xfrm>
          <a:prstGeom prst="ellipse">
            <a:avLst/>
          </a:prstGeom>
          <a:solidFill>
            <a:srgbClr val="3A8DD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31920" y="5303520"/>
            <a:ext cx="6217920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222B3A"/>
                </a:solidFill>
                <a:latin typeface="Arial"/>
                <a:cs typeface="Arial"/>
              </a:rPr>
              <a:t>רק בטלפון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תשובה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000" b="1" lang="he-IL">
                <a:solidFill>
                  <a:srgbClr val="8A93A3"/>
                </a:solidFill>
                <a:latin typeface="Arial"/>
                <a:cs typeface="Arial"/>
              </a:rPr>
              <a:t>שאלה 15 מתוך 15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83280" y="320040"/>
            <a:ext cx="8229600" cy="100584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2800" b="1" lang="he-IL">
                <a:solidFill>
                  <a:srgbClr val="8A93A3"/>
                </a:solidFill>
                <a:latin typeface="Arial"/>
                <a:cs typeface="Arial"/>
              </a:rPr>
              <a:t>איך מצביעים קשישים ואנשים עם מוגבלות?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97280" y="1600200"/>
            <a:ext cx="9966960" cy="1554480"/>
          </a:xfrm>
          <a:prstGeom prst="roundRect">
            <a:avLst>
              <a:gd name="adj" fmla="val 30000"/>
            </a:avLst>
          </a:prstGeom>
          <a:solidFill>
            <a:srgbClr val="2E9E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5000" b="1" lang="he-IL">
                <a:solidFill>
                  <a:srgbClr val="F6C344"/>
                </a:solidFill>
                <a:latin typeface="Arial"/>
                <a:cs typeface="Arial"/>
              </a:rPr>
              <a:t>ב.  </a:t>
            </a: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בקלפי נגישה, אפשר עם מלווה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97280" y="3520440"/>
            <a:ext cx="9966960" cy="2606040"/>
          </a:xfrm>
          <a:prstGeom prst="roundRect">
            <a:avLst>
              <a:gd name="adj" fmla="val 12000"/>
            </a:avLst>
          </a:prstGeom>
          <a:solidFill>
            <a:srgbClr val="FFEFC2"/>
          </a:solidFill>
          <a:ln w="38100">
            <a:solidFill>
              <a:srgbClr val="F6C3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417320" y="3657600"/>
            <a:ext cx="9326880" cy="6858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E86A4E"/>
                </a:solidFill>
                <a:latin typeface="Arial"/>
                <a:cs typeface="Arial"/>
              </a:rPr>
              <a:t>הידעתן?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4343400"/>
            <a:ext cx="9326880" cy="1691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0" lang="he-IL">
                <a:solidFill>
                  <a:srgbClr val="222B3A"/>
                </a:solidFill>
                <a:latin typeface="Arial"/>
                <a:cs typeface="Arial"/>
              </a:rPr>
              <a:t>יש יותר מ-6,000 קלפיות נגישות, ויש קלפיות גם בבתי אבות.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חידון סיום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44200" y="187451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799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כמה חברי כנסת יש?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100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0" name="Oval 9"/>
          <p:cNvSpPr/>
          <p:nvPr/>
        </p:nvSpPr>
        <p:spPr>
          <a:xfrm>
            <a:off x="10744200" y="397763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31920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מאיזה גיל מצביעים?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52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3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18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21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57200" y="320040"/>
            <a:ext cx="2743200" cy="566928"/>
          </a:xfrm>
          <a:prstGeom prst="roundRect">
            <a:avLst>
              <a:gd name="adj" fmla="val 50000"/>
            </a:avLst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200" b="1" lang="he-IL">
                <a:solidFill>
                  <a:srgbClr val="FFFFFF"/>
                </a:solidFill>
                <a:latin typeface="Arial"/>
                <a:cs typeface="Arial"/>
              </a:rPr>
              <a:t>חידון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91672" cy="10972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5400" b="1" lang="he-IL">
                <a:solidFill>
                  <a:srgbClr val="1E3A6E"/>
                </a:solidFill>
                <a:latin typeface="Arial"/>
                <a:cs typeface="Arial"/>
              </a:rPr>
              <a:t>חידון סיום</a:t>
            </a:r>
          </a:p>
        </p:txBody>
      </p:sp>
      <p:sp>
        <p:nvSpPr>
          <p:cNvPr id="4" name="Rectangle 3"/>
          <p:cNvSpPr/>
          <p:nvPr/>
        </p:nvSpPr>
        <p:spPr>
          <a:xfrm>
            <a:off x="9811512" y="1527048"/>
            <a:ext cx="1828800" cy="109728"/>
          </a:xfrm>
          <a:prstGeom prst="rect">
            <a:avLst/>
          </a:prstGeom>
          <a:solidFill>
            <a:srgbClr val="F6C3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44200" y="187451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28799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כמה חברי כנסת צריך כדי להקים ממשלה?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452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23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50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78892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10" name="Oval 9"/>
          <p:cNvSpPr/>
          <p:nvPr/>
        </p:nvSpPr>
        <p:spPr>
          <a:xfrm>
            <a:off x="10744200" y="3977639"/>
            <a:ext cx="777240" cy="777240"/>
          </a:xfrm>
          <a:prstGeom prst="ellipse">
            <a:avLst/>
          </a:prstGeom>
          <a:solidFill>
            <a:srgbClr val="E86A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931920"/>
            <a:ext cx="9966960" cy="86868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r">
              <a:lnSpc>
                <a:spcPct val="110000"/>
              </a:lnSpc>
            </a:pPr>
            <a:r>
              <a:rPr sz="3600" b="1" lang="he-IL">
                <a:solidFill>
                  <a:srgbClr val="1E3A6E"/>
                </a:solidFill>
                <a:latin typeface="Arial"/>
                <a:cs typeface="Arial"/>
              </a:rPr>
              <a:t>מה שמים במעטפה?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52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א.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תעודת זהות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3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ב.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פתק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94360" y="4892040"/>
            <a:ext cx="3154680" cy="86868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3A8D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3000" b="1" lang="he-IL">
                <a:solidFill>
                  <a:srgbClr val="3A8DDE"/>
                </a:solidFill>
                <a:latin typeface="Arial"/>
                <a:cs typeface="Arial"/>
              </a:rPr>
              <a:t>ג.  </a:t>
            </a:r>
            <a:r>
              <a:rPr sz="3000" b="1" lang="he-IL">
                <a:solidFill>
                  <a:srgbClr val="222B3A"/>
                </a:solidFill>
                <a:latin typeface="Arial"/>
                <a:cs typeface="Arial"/>
              </a:rPr>
              <a:t>מכתב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A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57200"/>
            <a:ext cx="11091672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4400" b="1" lang="he-IL">
                <a:solidFill>
                  <a:srgbClr val="F6C344"/>
                </a:solidFill>
                <a:latin typeface="Arial"/>
                <a:cs typeface="Arial"/>
              </a:rPr>
              <a:t>התשובות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154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1.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120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722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2.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גיל 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3.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61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508760"/>
            <a:ext cx="2468880" cy="13716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3152" rIns="73152" tIns="27432" bIns="27432"/>
          <a:lstStyle/>
          <a:p>
            <a:pPr algn="ctr" rtl="1">
              <a:lnSpc>
                <a:spcPct val="105000"/>
              </a:lnSpc>
            </a:pPr>
            <a:r>
              <a:rPr sz="2800" b="1" lang="he-IL">
                <a:solidFill>
                  <a:srgbClr val="E86A4E"/>
                </a:solidFill>
                <a:latin typeface="Arial"/>
                <a:cs typeface="Arial"/>
              </a:rPr>
              <a:t>4.  </a:t>
            </a:r>
            <a:r>
              <a:rPr sz="2800" b="1" lang="he-IL">
                <a:solidFill>
                  <a:srgbClr val="1E3A6E"/>
                </a:solidFill>
                <a:latin typeface="Arial"/>
                <a:cs typeface="Arial"/>
              </a:rPr>
              <a:t>פתק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118872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5000" b="1" lang="he-IL">
                <a:solidFill>
                  <a:srgbClr val="FFFFFF"/>
                </a:solidFill>
                <a:latin typeface="Arial"/>
                <a:cs typeface="Arial"/>
              </a:rPr>
              <a:t>ביום שלישי, 27.10 – ישראל בוחרת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4526280"/>
            <a:ext cx="11091672" cy="91440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3400" b="0" lang="he-IL">
                <a:solidFill>
                  <a:srgbClr val="F6C344"/>
                </a:solidFill>
                <a:latin typeface="Arial"/>
                <a:cs typeface="Arial"/>
              </a:rPr>
              <a:t>ספרו בבית דבר אחד חדש שלמדתן היום!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5760" y="109728"/>
            <a:ext cx="11430000" cy="50292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פתקי הצבעה – בחירות בכיתה (להדפסה ולגזירה)</a:t>
            </a:r>
          </a:p>
        </p:txBody>
      </p:sp>
      <p:sp>
        <p:nvSpPr>
          <p:cNvPr id="3" name="Rectangle 2"/>
          <p:cNvSpPr/>
          <p:nvPr/>
        </p:nvSpPr>
        <p:spPr>
          <a:xfrm>
            <a:off x="9216923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26651" y="9144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26651" y="19202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6" name="Rectangle 5"/>
          <p:cNvSpPr/>
          <p:nvPr/>
        </p:nvSpPr>
        <p:spPr>
          <a:xfrm>
            <a:off x="6168999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78727" y="9144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78727" y="19202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9" name="Rectangle 8"/>
          <p:cNvSpPr/>
          <p:nvPr/>
        </p:nvSpPr>
        <p:spPr>
          <a:xfrm>
            <a:off x="3121075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230803" y="9144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30803" y="19202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3152" y="7589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2880" y="96012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 לבן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411480" y="2057400"/>
            <a:ext cx="2224963" cy="0"/>
          </a:xfrm>
          <a:prstGeom prst="line">
            <a:avLst/>
          </a:prstGeom>
          <a:ln w="12700">
            <a:solidFill>
              <a:srgbClr val="222B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9216923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26651" y="29718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326651" y="3977639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68999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78727" y="29718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78727" y="3977639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21075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230803" y="29718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30803" y="3977639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3152" y="28163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82880" y="301752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 לבן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11480" y="4114800"/>
            <a:ext cx="2224963" cy="0"/>
          </a:xfrm>
          <a:prstGeom prst="line">
            <a:avLst/>
          </a:prstGeom>
          <a:ln w="12700">
            <a:solidFill>
              <a:srgbClr val="222B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216923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326651" y="50292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פפ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26651" y="60350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פיקניק בפארק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68999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278727" y="50292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סר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278727" y="60350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יום סרט וכיבוד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121075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30803" y="5029200"/>
            <a:ext cx="2682163" cy="914400"/>
          </a:xfrm>
          <a:prstGeom prst="rect">
            <a:avLst/>
          </a:prstGeom>
          <a:noFill/>
        </p:spPr>
        <p:txBody>
          <a:bodyPr wrap="square" lIns="45720" rIns="45720" tIns="18288" bIns="18288" anchor="ctr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6000" b="1" lang="he-IL">
                <a:solidFill>
                  <a:srgbClr val="222B3A"/>
                </a:solidFill>
                <a:latin typeface="Arial"/>
                <a:cs typeface="Arial"/>
              </a:rPr>
              <a:t>אפ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30803" y="603504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400" b="0" lang="he-IL">
                <a:solidFill>
                  <a:srgbClr val="222B3A"/>
                </a:solidFill>
                <a:latin typeface="Arial"/>
                <a:cs typeface="Arial"/>
              </a:rPr>
              <a:t>סדנת אפייה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3152" y="4873752"/>
            <a:ext cx="2901619" cy="1911095"/>
          </a:xfrm>
          <a:prstGeom prst="rect">
            <a:avLst/>
          </a:prstGeom>
          <a:solidFill>
            <a:srgbClr val="FFFFFF"/>
          </a:solidFill>
          <a:ln w="15875">
            <a:solidFill>
              <a:srgbClr val="222B3A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82880" y="5074920"/>
            <a:ext cx="2682163" cy="548640"/>
          </a:xfrm>
          <a:prstGeom prst="rect">
            <a:avLst/>
          </a:prstGeom>
          <a:noFill/>
        </p:spPr>
        <p:txBody>
          <a:bodyPr wrap="square" lIns="45720" rIns="45720" tIns="18288" bIns="18288" anchor="t">
            <a:spAutoFit/>
          </a:bodyPr>
          <a:lstStyle/>
          <a:p>
            <a:pPr rtl="1" algn="ctr">
              <a:lnSpc>
                <a:spcPct val="110000"/>
              </a:lnSpc>
            </a:pPr>
            <a:r>
              <a:rPr sz="2200" b="1" lang="he-IL">
                <a:solidFill>
                  <a:srgbClr val="222B3A"/>
                </a:solidFill>
                <a:latin typeface="Arial"/>
                <a:cs typeface="Arial"/>
              </a:rPr>
              <a:t>פתק לבן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411480" y="6172200"/>
            <a:ext cx="2224963" cy="0"/>
          </a:xfrm>
          <a:prstGeom prst="line">
            <a:avLst/>
          </a:prstGeom>
          <a:ln w="12700">
            <a:solidFill>
              <a:srgbClr val="222B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